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84" r:id="rId4"/>
    <p:sldId id="275" r:id="rId5"/>
    <p:sldId id="274" r:id="rId6"/>
    <p:sldId id="277" r:id="rId7"/>
    <p:sldId id="285" r:id="rId8"/>
    <p:sldId id="280" r:id="rId9"/>
    <p:sldId id="286" r:id="rId10"/>
    <p:sldId id="281" r:id="rId11"/>
    <p:sldId id="282" r:id="rId12"/>
    <p:sldId id="283" r:id="rId13"/>
    <p:sldId id="261" r:id="rId14"/>
    <p:sldId id="270" r:id="rId15"/>
    <p:sldId id="273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B"/>
    <a:srgbClr val="768D99"/>
    <a:srgbClr val="00ACA0"/>
    <a:srgbClr val="F7921E"/>
    <a:srgbClr val="422C88"/>
    <a:srgbClr val="007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CB144D-E0CE-4DFC-9E68-089299F16F8B}" v="6" dt="2026-04-30T17:03:24.553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6"/>
  </p:normalViewPr>
  <p:slideViewPr>
    <p:cSldViewPr snapToGrid="0" showGuides="1">
      <p:cViewPr varScale="1">
        <p:scale>
          <a:sx n="59" d="100"/>
          <a:sy n="59" d="100"/>
        </p:scale>
        <p:origin x="9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0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 Barnes" userId="ce1d28205352f5c6" providerId="LiveId" clId="{2930B43F-1232-430D-80E1-F25D09164D7A}"/>
    <pc:docChg chg="addSld delSld modSld">
      <pc:chgData name="Philip Barnes" userId="ce1d28205352f5c6" providerId="LiveId" clId="{2930B43F-1232-430D-80E1-F25D09164D7A}" dt="2026-04-30T17:03:33.834" v="9" actId="47"/>
      <pc:docMkLst>
        <pc:docMk/>
      </pc:docMkLst>
      <pc:sldChg chg="add del">
        <pc:chgData name="Philip Barnes" userId="ce1d28205352f5c6" providerId="LiveId" clId="{2930B43F-1232-430D-80E1-F25D09164D7A}" dt="2026-04-30T17:03:33.834" v="9" actId="47"/>
        <pc:sldMkLst>
          <pc:docMk/>
          <pc:sldMk cId="4015560341" sldId="269"/>
        </pc:sldMkLst>
      </pc:sldChg>
      <pc:sldChg chg="add del">
        <pc:chgData name="Philip Barnes" userId="ce1d28205352f5c6" providerId="LiveId" clId="{2930B43F-1232-430D-80E1-F25D09164D7A}" dt="2026-04-30T17:02:58.791" v="5"/>
        <pc:sldMkLst>
          <pc:docMk/>
          <pc:sldMk cId="3246907508" sldId="286"/>
        </pc:sldMkLst>
      </pc:sldChg>
      <pc:sldChg chg="add">
        <pc:chgData name="Philip Barnes" userId="ce1d28205352f5c6" providerId="LiveId" clId="{2930B43F-1232-430D-80E1-F25D09164D7A}" dt="2026-04-30T17:03:24.553" v="8"/>
        <pc:sldMkLst>
          <pc:docMk/>
          <pc:sldMk cId="3583295685" sldId="286"/>
        </pc:sldMkLst>
      </pc:sldChg>
      <pc:sldChg chg="add del">
        <pc:chgData name="Philip Barnes" userId="ce1d28205352f5c6" providerId="LiveId" clId="{2930B43F-1232-430D-80E1-F25D09164D7A}" dt="2026-04-30T17:03:11.633" v="7" actId="47"/>
        <pc:sldMkLst>
          <pc:docMk/>
          <pc:sldMk cId="4075837681" sldId="286"/>
        </pc:sldMkLst>
      </pc:sldChg>
      <pc:sldChg chg="add del">
        <pc:chgData name="Philip Barnes" userId="ce1d28205352f5c6" providerId="LiveId" clId="{2930B43F-1232-430D-80E1-F25D09164D7A}" dt="2026-04-30T17:02:36.517" v="3" actId="47"/>
        <pc:sldMkLst>
          <pc:docMk/>
          <pc:sldMk cId="4250411646" sldId="28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B9A573-D94C-45E9-BC0F-85DF4DCF2DC4}" type="doc">
      <dgm:prSet loTypeId="urn:microsoft.com/office/officeart/2005/8/layout/vList5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FC93BDBA-FCB1-494A-B6B9-28C9B26DF76E}">
      <dgm:prSet phldrT="[Text]" custT="1"/>
      <dgm:spPr/>
      <dgm:t>
        <a:bodyPr/>
        <a:lstStyle/>
        <a:p>
          <a:r>
            <a:rPr lang="en-GB" sz="2800" dirty="0">
              <a:latin typeface="Arial" panose="020B0604020202020204" pitchFamily="34" charset="0"/>
              <a:cs typeface="Arial" panose="020B0604020202020204" pitchFamily="34" charset="0"/>
            </a:rPr>
            <a:t>Don’t assume</a:t>
          </a:r>
        </a:p>
      </dgm:t>
    </dgm:pt>
    <dgm:pt modelId="{40415CAA-C2F6-411C-9AD6-B8C9DEFE91FF}" type="parTrans" cxnId="{92018D79-9368-4812-9414-1A180C4B1535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E58C5A-8DD2-4003-8108-B08ED8BFF604}" type="sibTrans" cxnId="{92018D79-9368-4812-9414-1A180C4B1535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6EF6C7-6F41-4172-AF43-88B3AD81237C}">
      <dgm:prSet phldrT="[Text]" custT="1"/>
      <dgm:spPr/>
      <dgm:t>
        <a:bodyPr/>
        <a:lstStyle/>
        <a:p>
          <a:r>
            <a:rPr lang="en-GB" sz="1600" i="0" dirty="0">
              <a:latin typeface="Arial" panose="020B0604020202020204" pitchFamily="34" charset="0"/>
              <a:cs typeface="Arial" panose="020B0604020202020204" pitchFamily="34" charset="0"/>
            </a:rPr>
            <a:t>Ask about </a:t>
          </a:r>
          <a:r>
            <a:rPr lang="en-GB" sz="1600" i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gender, sexuality, family type, </a:t>
          </a:r>
          <a:r>
            <a:rPr lang="en-GB" sz="1600" i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pro-nouns and preferred names</a:t>
          </a:r>
          <a:endParaRPr lang="en-GB" sz="160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01AF3E-0A52-4D26-8939-51FA0893D69F}" type="parTrans" cxnId="{EA159C32-7881-432C-A341-BDD4ACD01A0C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27AC0B-90AF-477E-A3B5-73A7F4D621CE}" type="sibTrans" cxnId="{EA159C32-7881-432C-A341-BDD4ACD01A0C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259B38-37E8-4F6A-B681-74ED98D247CF}">
      <dgm:prSet phldrT="[Text]" custT="1"/>
      <dgm:spPr/>
      <dgm:t>
        <a:bodyPr/>
        <a:lstStyle/>
        <a:p>
          <a:r>
            <a:rPr lang="en-GB" sz="1600" i="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Let patients lead with terminology</a:t>
          </a:r>
          <a:endParaRPr lang="en-GB" sz="160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910164-0965-4C39-8561-D5C6E9BFB3DE}" type="parTrans" cxnId="{D80A728A-8D3F-42BD-BCCB-180963449C6E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3D5F08-2F70-4E53-BBD9-22276883B84D}" type="sibTrans" cxnId="{D80A728A-8D3F-42BD-BCCB-180963449C6E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299FAB-439F-487E-83BC-F8CECB69C828}">
      <dgm:prSet phldrT="[Text]" custT="1"/>
      <dgm:spPr/>
      <dgm:t>
        <a:bodyPr/>
        <a:lstStyle/>
        <a:p>
          <a:r>
            <a:rPr lang="en-GB" sz="2800" i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Ask open questions</a:t>
          </a:r>
          <a:endParaRPr lang="en-GB" sz="280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F553F3-F5C0-410B-AFD9-92EBF720904B}" type="parTrans" cxnId="{82DE9F35-B9EF-4F91-967B-F7C94EDD7B69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7B52AB-1517-4102-8986-A935349C8340}" type="sibTrans" cxnId="{82DE9F35-B9EF-4F91-967B-F7C94EDD7B69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761C57-85EB-4864-B28C-685CD1E16618}">
      <dgm:prSet phldrT="[Text]" custT="1"/>
      <dgm:spPr/>
      <dgm:t>
        <a:bodyPr/>
        <a:lstStyle/>
        <a:p>
          <a:r>
            <a:rPr lang="en-GB" sz="1400" i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Allow people to tell you if there’s anything else they think you should know in relation to their care. </a:t>
          </a:r>
        </a:p>
      </dgm:t>
    </dgm:pt>
    <dgm:pt modelId="{0795B946-E233-4FA0-B0BB-ABA96BD35419}" type="parTrans" cxnId="{D42CF007-45DD-4193-897D-6EB93BAB4AC8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0F0F66-5E79-4686-84A4-7ED0C643923A}" type="sibTrans" cxnId="{D42CF007-45DD-4193-897D-6EB93BAB4AC8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54F1CA-1550-4CCB-9C10-7AE87596E992}">
      <dgm:prSet phldrT="[Text]" custT="1"/>
      <dgm:spPr/>
      <dgm:t>
        <a:bodyPr/>
        <a:lstStyle/>
        <a:p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42DCCA-3DAC-48EC-9E18-838679317741}" type="parTrans" cxnId="{DB0D43DA-89B1-4893-99AA-501E1AF839DA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1C4A29-84AC-4FF9-AE4F-17626BB8FE4E}" type="sibTrans" cxnId="{DB0D43DA-89B1-4893-99AA-501E1AF839DA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31568F-AB1A-4538-99E5-ADC63962C912}">
      <dgm:prSet phldrT="[Text]" custT="1"/>
      <dgm:spPr/>
      <dgm:t>
        <a:bodyPr/>
        <a:lstStyle/>
        <a:p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B9403A-CADB-4BFC-8CBF-5D53860AEDF8}" type="parTrans" cxnId="{1530C291-0ED5-4E84-9642-199819037E8C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5FBAFB-3DA3-4ABE-BE22-719D9BAECC1A}" type="sibTrans" cxnId="{1530C291-0ED5-4E84-9642-199819037E8C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BA49D-E5C9-495A-9F02-9F8F963D6192}">
      <dgm:prSet custT="1"/>
      <dgm:spPr/>
      <dgm:t>
        <a:bodyPr/>
        <a:lstStyle/>
        <a:p>
          <a:r>
            <a:rPr lang="en-GB" sz="1400" i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Don’t let fear of getting it wrong prevent you from engaging with your patients; If you make a mistake, just own it, apologise and move on.</a:t>
          </a:r>
        </a:p>
      </dgm:t>
    </dgm:pt>
    <dgm:pt modelId="{09F6B848-18E8-45EA-89A5-4DF0D6B4692A}" type="parTrans" cxnId="{992011D2-D734-40C9-B24E-7083696D46AD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49D98C-87E7-4705-9C61-0696932E2D6E}" type="sibTrans" cxnId="{992011D2-D734-40C9-B24E-7083696D46AD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3E1DC6-1AB7-4AB8-86F1-8D28D0C1F2CE}">
      <dgm:prSet phldrT="[Text]" custT="1"/>
      <dgm:spPr/>
      <dgm:t>
        <a:bodyPr/>
        <a:lstStyle/>
        <a:p>
          <a:r>
            <a:rPr lang="en-GB" sz="2800" dirty="0">
              <a:latin typeface="Arial" panose="020B0604020202020204" pitchFamily="34" charset="0"/>
              <a:cs typeface="Arial" panose="020B0604020202020204" pitchFamily="34" charset="0"/>
            </a:rPr>
            <a:t>Engage</a:t>
          </a:r>
        </a:p>
      </dgm:t>
    </dgm:pt>
    <dgm:pt modelId="{10ADCA47-9B54-4D89-B717-BD78563BDF15}" type="sibTrans" cxnId="{54016021-68ED-48B3-8198-98094E341A19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614E2F-08A0-46F0-943F-1FF435186BC1}" type="parTrans" cxnId="{54016021-68ED-48B3-8198-98094E341A19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016B59-3D2C-45C1-806C-C09FB60CAD8C}">
      <dgm:prSet custT="1"/>
      <dgm:spPr/>
      <dgm:t>
        <a:bodyPr/>
        <a:lstStyle/>
        <a:p>
          <a:r>
            <a:rPr lang="en-GB" sz="1400" i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Have inclusive literature. Share pronouns on your badge.</a:t>
          </a:r>
        </a:p>
      </dgm:t>
    </dgm:pt>
    <dgm:pt modelId="{5052D174-8BC2-442F-BE4B-E520E38BD19F}" type="parTrans" cxnId="{E637A78D-88C1-48E8-BFDF-9AB2AFAC1FD6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A65877-8398-4CDA-A157-0ED0D24B63C1}" type="sibTrans" cxnId="{E637A78D-88C1-48E8-BFDF-9AB2AFAC1FD6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3F1BC3-51A1-442E-B910-9F460A68A1A1}">
      <dgm:prSet phldrT="[Text]" custT="1"/>
      <dgm:spPr/>
      <dgm:t>
        <a:bodyPr/>
        <a:lstStyle/>
        <a:p>
          <a:r>
            <a:rPr lang="en-GB" sz="1400" i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e.g. How can I support you today? What would you like me to know to make your care more comfortable? What do you need from me? Who is with you today?</a:t>
          </a:r>
        </a:p>
      </dgm:t>
    </dgm:pt>
    <dgm:pt modelId="{63BE13FC-238E-4F75-A175-988266FBD798}" type="parTrans" cxnId="{2D521013-5017-4938-9783-F1BF6E0314A6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C83673-3892-4454-A70E-DF8428C9590D}" type="sibTrans" cxnId="{2D521013-5017-4938-9783-F1BF6E0314A6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84973E-B0CB-4AF4-A4F6-7819B3130E5B}" type="pres">
      <dgm:prSet presAssocID="{BFB9A573-D94C-45E9-BC0F-85DF4DCF2DC4}" presName="Name0" presStyleCnt="0">
        <dgm:presLayoutVars>
          <dgm:dir/>
          <dgm:animLvl val="lvl"/>
          <dgm:resizeHandles val="exact"/>
        </dgm:presLayoutVars>
      </dgm:prSet>
      <dgm:spPr/>
    </dgm:pt>
    <dgm:pt modelId="{5FFE0935-6129-41F1-9BC6-D00B5F25F7A7}" type="pres">
      <dgm:prSet presAssocID="{FC93BDBA-FCB1-494A-B6B9-28C9B26DF76E}" presName="linNode" presStyleCnt="0"/>
      <dgm:spPr/>
    </dgm:pt>
    <dgm:pt modelId="{C7A6AAED-CACD-4D39-8580-62C7F738B495}" type="pres">
      <dgm:prSet presAssocID="{FC93BDBA-FCB1-494A-B6B9-28C9B26DF76E}" presName="parentText" presStyleLbl="node1" presStyleIdx="0" presStyleCnt="3" custScaleX="72316">
        <dgm:presLayoutVars>
          <dgm:chMax val="1"/>
          <dgm:bulletEnabled val="1"/>
        </dgm:presLayoutVars>
      </dgm:prSet>
      <dgm:spPr/>
    </dgm:pt>
    <dgm:pt modelId="{4D9E5C97-EC15-471D-8A7A-E3E13409A3B3}" type="pres">
      <dgm:prSet presAssocID="{FC93BDBA-FCB1-494A-B6B9-28C9B26DF76E}" presName="descendantText" presStyleLbl="alignAccFollowNode1" presStyleIdx="0" presStyleCnt="3" custScaleX="100363">
        <dgm:presLayoutVars>
          <dgm:bulletEnabled val="1"/>
        </dgm:presLayoutVars>
      </dgm:prSet>
      <dgm:spPr/>
    </dgm:pt>
    <dgm:pt modelId="{74F27A03-2A4A-4C0D-825A-7F3EDF221CC9}" type="pres">
      <dgm:prSet presAssocID="{02E58C5A-8DD2-4003-8108-B08ED8BFF604}" presName="sp" presStyleCnt="0"/>
      <dgm:spPr/>
    </dgm:pt>
    <dgm:pt modelId="{47328831-7D39-4302-9845-BFA4FF42F808}" type="pres">
      <dgm:prSet presAssocID="{2F299FAB-439F-487E-83BC-F8CECB69C828}" presName="linNode" presStyleCnt="0"/>
      <dgm:spPr/>
    </dgm:pt>
    <dgm:pt modelId="{2F03265D-D79E-4340-B066-CD35438FD1B3}" type="pres">
      <dgm:prSet presAssocID="{2F299FAB-439F-487E-83BC-F8CECB69C828}" presName="parentText" presStyleLbl="node1" presStyleIdx="1" presStyleCnt="3" custScaleX="72316">
        <dgm:presLayoutVars>
          <dgm:chMax val="1"/>
          <dgm:bulletEnabled val="1"/>
        </dgm:presLayoutVars>
      </dgm:prSet>
      <dgm:spPr/>
    </dgm:pt>
    <dgm:pt modelId="{7A256DA5-4817-47D7-BB47-80DD710917EB}" type="pres">
      <dgm:prSet presAssocID="{2F299FAB-439F-487E-83BC-F8CECB69C828}" presName="descendantText" presStyleLbl="alignAccFollowNode1" presStyleIdx="1" presStyleCnt="3" custScaleX="100363">
        <dgm:presLayoutVars>
          <dgm:bulletEnabled val="1"/>
        </dgm:presLayoutVars>
      </dgm:prSet>
      <dgm:spPr/>
    </dgm:pt>
    <dgm:pt modelId="{6AAF22E8-E124-46E5-BDAE-0B0DD3BBECE6}" type="pres">
      <dgm:prSet presAssocID="{637B52AB-1517-4102-8986-A935349C8340}" presName="sp" presStyleCnt="0"/>
      <dgm:spPr/>
    </dgm:pt>
    <dgm:pt modelId="{7D572066-E9BB-4BA1-891A-D5938289D490}" type="pres">
      <dgm:prSet presAssocID="{1D3E1DC6-1AB7-4AB8-86F1-8D28D0C1F2CE}" presName="linNode" presStyleCnt="0"/>
      <dgm:spPr/>
    </dgm:pt>
    <dgm:pt modelId="{DDD6635A-16D1-4B21-B3CF-7BDCABA9CF37}" type="pres">
      <dgm:prSet presAssocID="{1D3E1DC6-1AB7-4AB8-86F1-8D28D0C1F2CE}" presName="parentText" presStyleLbl="node1" presStyleIdx="2" presStyleCnt="3" custScaleX="72316">
        <dgm:presLayoutVars>
          <dgm:chMax val="1"/>
          <dgm:bulletEnabled val="1"/>
        </dgm:presLayoutVars>
      </dgm:prSet>
      <dgm:spPr/>
    </dgm:pt>
    <dgm:pt modelId="{5C10CCC2-AF58-4BD4-A331-B3CAF1E9E655}" type="pres">
      <dgm:prSet presAssocID="{1D3E1DC6-1AB7-4AB8-86F1-8D28D0C1F2CE}" presName="descendantText" presStyleLbl="alignAccFollowNode1" presStyleIdx="2" presStyleCnt="3" custScaleX="100363">
        <dgm:presLayoutVars>
          <dgm:bulletEnabled val="1"/>
        </dgm:presLayoutVars>
      </dgm:prSet>
      <dgm:spPr/>
    </dgm:pt>
  </dgm:ptLst>
  <dgm:cxnLst>
    <dgm:cxn modelId="{D42CF007-45DD-4193-897D-6EB93BAB4AC8}" srcId="{2F299FAB-439F-487E-83BC-F8CECB69C828}" destId="{55761C57-85EB-4864-B28C-685CD1E16618}" srcOrd="0" destOrd="0" parTransId="{0795B946-E233-4FA0-B0BB-ABA96BD35419}" sibTransId="{E80F0F66-5E79-4686-84A4-7ED0C643923A}"/>
    <dgm:cxn modelId="{2D521013-5017-4938-9783-F1BF6E0314A6}" srcId="{2F299FAB-439F-487E-83BC-F8CECB69C828}" destId="{ED3F1BC3-51A1-442E-B910-9F460A68A1A1}" srcOrd="1" destOrd="0" parTransId="{63BE13FC-238E-4F75-A175-988266FBD798}" sibTransId="{AFC83673-3892-4454-A70E-DF8428C9590D}"/>
    <dgm:cxn modelId="{BEA16D13-6C78-4889-A0F6-926327AA84B5}" type="presOf" srcId="{796EF6C7-6F41-4172-AF43-88B3AD81237C}" destId="{4D9E5C97-EC15-471D-8A7A-E3E13409A3B3}" srcOrd="0" destOrd="0" presId="urn:microsoft.com/office/officeart/2005/8/layout/vList5"/>
    <dgm:cxn modelId="{54016021-68ED-48B3-8198-98094E341A19}" srcId="{BFB9A573-D94C-45E9-BC0F-85DF4DCF2DC4}" destId="{1D3E1DC6-1AB7-4AB8-86F1-8D28D0C1F2CE}" srcOrd="2" destOrd="0" parTransId="{26614E2F-08A0-46F0-943F-1FF435186BC1}" sibTransId="{10ADCA47-9B54-4D89-B717-BD78563BDF15}"/>
    <dgm:cxn modelId="{7FA41130-1553-433A-B581-C283DF2E1AF5}" type="presOf" srcId="{24259B38-37E8-4F6A-B681-74ED98D247CF}" destId="{4D9E5C97-EC15-471D-8A7A-E3E13409A3B3}" srcOrd="0" destOrd="1" presId="urn:microsoft.com/office/officeart/2005/8/layout/vList5"/>
    <dgm:cxn modelId="{EA159C32-7881-432C-A341-BDD4ACD01A0C}" srcId="{FC93BDBA-FCB1-494A-B6B9-28C9B26DF76E}" destId="{796EF6C7-6F41-4172-AF43-88B3AD81237C}" srcOrd="0" destOrd="0" parTransId="{DC01AF3E-0A52-4D26-8939-51FA0893D69F}" sibTransId="{4B27AC0B-90AF-477E-A3B5-73A7F4D621CE}"/>
    <dgm:cxn modelId="{82DE9F35-B9EF-4F91-967B-F7C94EDD7B69}" srcId="{BFB9A573-D94C-45E9-BC0F-85DF4DCF2DC4}" destId="{2F299FAB-439F-487E-83BC-F8CECB69C828}" srcOrd="1" destOrd="0" parTransId="{84F553F3-F5C0-410B-AFD9-92EBF720904B}" sibTransId="{637B52AB-1517-4102-8986-A935349C8340}"/>
    <dgm:cxn modelId="{8604A639-3849-48C7-9C3C-A427D6FBA6F7}" type="presOf" srcId="{FC93BDBA-FCB1-494A-B6B9-28C9B26DF76E}" destId="{C7A6AAED-CACD-4D39-8580-62C7F738B495}" srcOrd="0" destOrd="0" presId="urn:microsoft.com/office/officeart/2005/8/layout/vList5"/>
    <dgm:cxn modelId="{8153623E-F774-4CE0-B58E-74354B27BE19}" type="presOf" srcId="{55761C57-85EB-4864-B28C-685CD1E16618}" destId="{7A256DA5-4817-47D7-BB47-80DD710917EB}" srcOrd="0" destOrd="0" presId="urn:microsoft.com/office/officeart/2005/8/layout/vList5"/>
    <dgm:cxn modelId="{53C6ED45-C26F-4145-9CE8-074BE0CFF955}" type="presOf" srcId="{BFB9A573-D94C-45E9-BC0F-85DF4DCF2DC4}" destId="{9084973E-B0CB-4AF4-A4F6-7819B3130E5B}" srcOrd="0" destOrd="0" presId="urn:microsoft.com/office/officeart/2005/8/layout/vList5"/>
    <dgm:cxn modelId="{92018D79-9368-4812-9414-1A180C4B1535}" srcId="{BFB9A573-D94C-45E9-BC0F-85DF4DCF2DC4}" destId="{FC93BDBA-FCB1-494A-B6B9-28C9B26DF76E}" srcOrd="0" destOrd="0" parTransId="{40415CAA-C2F6-411C-9AD6-B8C9DEFE91FF}" sibTransId="{02E58C5A-8DD2-4003-8108-B08ED8BFF604}"/>
    <dgm:cxn modelId="{E430D55A-0D67-45E4-B93A-058AC128EA06}" type="presOf" srcId="{46016B59-3D2C-45C1-806C-C09FB60CAD8C}" destId="{5C10CCC2-AF58-4BD4-A331-B3CAF1E9E655}" srcOrd="0" destOrd="2" presId="urn:microsoft.com/office/officeart/2005/8/layout/vList5"/>
    <dgm:cxn modelId="{4D244086-EA01-4377-BB27-BC94E9A6B6A3}" type="presOf" srcId="{1D3E1DC6-1AB7-4AB8-86F1-8D28D0C1F2CE}" destId="{DDD6635A-16D1-4B21-B3CF-7BDCABA9CF37}" srcOrd="0" destOrd="0" presId="urn:microsoft.com/office/officeart/2005/8/layout/vList5"/>
    <dgm:cxn modelId="{D80A728A-8D3F-42BD-BCCB-180963449C6E}" srcId="{FC93BDBA-FCB1-494A-B6B9-28C9B26DF76E}" destId="{24259B38-37E8-4F6A-B681-74ED98D247CF}" srcOrd="1" destOrd="0" parTransId="{B7910164-0965-4C39-8561-D5C6E9BFB3DE}" sibTransId="{793D5F08-2F70-4E53-BBD9-22276883B84D}"/>
    <dgm:cxn modelId="{E637A78D-88C1-48E8-BFDF-9AB2AFAC1FD6}" srcId="{1D3E1DC6-1AB7-4AB8-86F1-8D28D0C1F2CE}" destId="{46016B59-3D2C-45C1-806C-C09FB60CAD8C}" srcOrd="2" destOrd="0" parTransId="{5052D174-8BC2-442F-BE4B-E520E38BD19F}" sibTransId="{2EA65877-8398-4CDA-A157-0ED0D24B63C1}"/>
    <dgm:cxn modelId="{1530C291-0ED5-4E84-9642-199819037E8C}" srcId="{1D3E1DC6-1AB7-4AB8-86F1-8D28D0C1F2CE}" destId="{BF31568F-AB1A-4538-99E5-ADC63962C912}" srcOrd="3" destOrd="0" parTransId="{32B9403A-CADB-4BFC-8CBF-5D53860AEDF8}" sibTransId="{325FBAFB-3DA3-4ABE-BE22-719D9BAECC1A}"/>
    <dgm:cxn modelId="{78B18D9A-3904-428A-BB72-BDA5D73F1CEB}" type="presOf" srcId="{ED3F1BC3-51A1-442E-B910-9F460A68A1A1}" destId="{7A256DA5-4817-47D7-BB47-80DD710917EB}" srcOrd="0" destOrd="1" presId="urn:microsoft.com/office/officeart/2005/8/layout/vList5"/>
    <dgm:cxn modelId="{BD21ACAD-A8B6-42E8-8707-B9D6F51F21AF}" type="presOf" srcId="{9254F1CA-1550-4CCB-9C10-7AE87596E992}" destId="{5C10CCC2-AF58-4BD4-A331-B3CAF1E9E655}" srcOrd="0" destOrd="0" presId="urn:microsoft.com/office/officeart/2005/8/layout/vList5"/>
    <dgm:cxn modelId="{CF54E7CA-2C92-4580-AB67-24DB3E56498D}" type="presOf" srcId="{2F299FAB-439F-487E-83BC-F8CECB69C828}" destId="{2F03265D-D79E-4340-B066-CD35438FD1B3}" srcOrd="0" destOrd="0" presId="urn:microsoft.com/office/officeart/2005/8/layout/vList5"/>
    <dgm:cxn modelId="{992011D2-D734-40C9-B24E-7083696D46AD}" srcId="{1D3E1DC6-1AB7-4AB8-86F1-8D28D0C1F2CE}" destId="{D02BA49D-E5C9-495A-9F02-9F8F963D6192}" srcOrd="1" destOrd="0" parTransId="{09F6B848-18E8-45EA-89A5-4DF0D6B4692A}" sibTransId="{3049D98C-87E7-4705-9C61-0696932E2D6E}"/>
    <dgm:cxn modelId="{853F60D4-EC67-455B-A5C1-AD5C26464D3C}" type="presOf" srcId="{D02BA49D-E5C9-495A-9F02-9F8F963D6192}" destId="{5C10CCC2-AF58-4BD4-A331-B3CAF1E9E655}" srcOrd="0" destOrd="1" presId="urn:microsoft.com/office/officeart/2005/8/layout/vList5"/>
    <dgm:cxn modelId="{DB0D43DA-89B1-4893-99AA-501E1AF839DA}" srcId="{1D3E1DC6-1AB7-4AB8-86F1-8D28D0C1F2CE}" destId="{9254F1CA-1550-4CCB-9C10-7AE87596E992}" srcOrd="0" destOrd="0" parTransId="{5342DCCA-3DAC-48EC-9E18-838679317741}" sibTransId="{E81C4A29-84AC-4FF9-AE4F-17626BB8FE4E}"/>
    <dgm:cxn modelId="{3D0ABADF-F094-4812-BDAE-334104E43685}" type="presOf" srcId="{BF31568F-AB1A-4538-99E5-ADC63962C912}" destId="{5C10CCC2-AF58-4BD4-A331-B3CAF1E9E655}" srcOrd="0" destOrd="3" presId="urn:microsoft.com/office/officeart/2005/8/layout/vList5"/>
    <dgm:cxn modelId="{26B45AC9-5386-4AE2-8261-EE79CAC3BBAA}" type="presParOf" srcId="{9084973E-B0CB-4AF4-A4F6-7819B3130E5B}" destId="{5FFE0935-6129-41F1-9BC6-D00B5F25F7A7}" srcOrd="0" destOrd="0" presId="urn:microsoft.com/office/officeart/2005/8/layout/vList5"/>
    <dgm:cxn modelId="{54CEC2A5-9582-4F8C-BED6-04BB54D62D8B}" type="presParOf" srcId="{5FFE0935-6129-41F1-9BC6-D00B5F25F7A7}" destId="{C7A6AAED-CACD-4D39-8580-62C7F738B495}" srcOrd="0" destOrd="0" presId="urn:microsoft.com/office/officeart/2005/8/layout/vList5"/>
    <dgm:cxn modelId="{3A904C37-E22F-4592-80E2-6D285104C521}" type="presParOf" srcId="{5FFE0935-6129-41F1-9BC6-D00B5F25F7A7}" destId="{4D9E5C97-EC15-471D-8A7A-E3E13409A3B3}" srcOrd="1" destOrd="0" presId="urn:microsoft.com/office/officeart/2005/8/layout/vList5"/>
    <dgm:cxn modelId="{03A7C7F2-ADFB-4CC1-9CC6-EA26C77C3B09}" type="presParOf" srcId="{9084973E-B0CB-4AF4-A4F6-7819B3130E5B}" destId="{74F27A03-2A4A-4C0D-825A-7F3EDF221CC9}" srcOrd="1" destOrd="0" presId="urn:microsoft.com/office/officeart/2005/8/layout/vList5"/>
    <dgm:cxn modelId="{722CEB51-A9DD-4A81-8E65-0201F29259BE}" type="presParOf" srcId="{9084973E-B0CB-4AF4-A4F6-7819B3130E5B}" destId="{47328831-7D39-4302-9845-BFA4FF42F808}" srcOrd="2" destOrd="0" presId="urn:microsoft.com/office/officeart/2005/8/layout/vList5"/>
    <dgm:cxn modelId="{08A0FAD4-679B-43D8-BF8D-161A8E05376F}" type="presParOf" srcId="{47328831-7D39-4302-9845-BFA4FF42F808}" destId="{2F03265D-D79E-4340-B066-CD35438FD1B3}" srcOrd="0" destOrd="0" presId="urn:microsoft.com/office/officeart/2005/8/layout/vList5"/>
    <dgm:cxn modelId="{7834545F-9899-4FEF-8740-5FC09EE3CA76}" type="presParOf" srcId="{47328831-7D39-4302-9845-BFA4FF42F808}" destId="{7A256DA5-4817-47D7-BB47-80DD710917EB}" srcOrd="1" destOrd="0" presId="urn:microsoft.com/office/officeart/2005/8/layout/vList5"/>
    <dgm:cxn modelId="{D422C725-FA33-4AEC-BF66-7B9D2D2B5B80}" type="presParOf" srcId="{9084973E-B0CB-4AF4-A4F6-7819B3130E5B}" destId="{6AAF22E8-E124-46E5-BDAE-0B0DD3BBECE6}" srcOrd="3" destOrd="0" presId="urn:microsoft.com/office/officeart/2005/8/layout/vList5"/>
    <dgm:cxn modelId="{5AE75A57-991B-4F1A-96E2-0E1AA37E06AB}" type="presParOf" srcId="{9084973E-B0CB-4AF4-A4F6-7819B3130E5B}" destId="{7D572066-E9BB-4BA1-891A-D5938289D490}" srcOrd="4" destOrd="0" presId="urn:microsoft.com/office/officeart/2005/8/layout/vList5"/>
    <dgm:cxn modelId="{D38B16F1-F68A-478E-9C60-E2B3377EDFB2}" type="presParOf" srcId="{7D572066-E9BB-4BA1-891A-D5938289D490}" destId="{DDD6635A-16D1-4B21-B3CF-7BDCABA9CF37}" srcOrd="0" destOrd="0" presId="urn:microsoft.com/office/officeart/2005/8/layout/vList5"/>
    <dgm:cxn modelId="{815D34EB-6BA6-44FE-AE0B-090E28D18A2C}" type="presParOf" srcId="{7D572066-E9BB-4BA1-891A-D5938289D490}" destId="{5C10CCC2-AF58-4BD4-A331-B3CAF1E9E6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E5C97-EC15-471D-8A7A-E3E13409A3B3}">
      <dsp:nvSpPr>
        <dsp:cNvPr id="0" name=""/>
        <dsp:cNvSpPr/>
      </dsp:nvSpPr>
      <dsp:spPr>
        <a:xfrm rot="5400000">
          <a:off x="7057444" y="-3264225"/>
          <a:ext cx="893797" cy="764908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i="0" kern="1200" dirty="0">
              <a:latin typeface="Arial" panose="020B0604020202020204" pitchFamily="34" charset="0"/>
              <a:cs typeface="Arial" panose="020B0604020202020204" pitchFamily="34" charset="0"/>
            </a:rPr>
            <a:t>Ask about </a:t>
          </a:r>
          <a:r>
            <a:rPr lang="en-GB" sz="1600" i="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gender, sexuality, family type, </a:t>
          </a:r>
          <a:r>
            <a:rPr lang="en-GB" sz="1600" i="0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pro-nouns and preferred names</a:t>
          </a:r>
          <a:endParaRPr lang="en-GB" sz="160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i="0" kern="12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Let patients lead with terminology</a:t>
          </a:r>
          <a:endParaRPr lang="en-GB" sz="160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679801" y="157050"/>
        <a:ext cx="7605451" cy="806533"/>
      </dsp:txXfrm>
    </dsp:sp>
    <dsp:sp modelId="{C7A6AAED-CACD-4D39-8580-62C7F738B495}">
      <dsp:nvSpPr>
        <dsp:cNvPr id="0" name=""/>
        <dsp:cNvSpPr/>
      </dsp:nvSpPr>
      <dsp:spPr>
        <a:xfrm>
          <a:off x="579580" y="1692"/>
          <a:ext cx="3100221" cy="11172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Arial" panose="020B0604020202020204" pitchFamily="34" charset="0"/>
              <a:cs typeface="Arial" panose="020B0604020202020204" pitchFamily="34" charset="0"/>
            </a:rPr>
            <a:t>Don’t assume</a:t>
          </a:r>
        </a:p>
      </dsp:txBody>
      <dsp:txXfrm>
        <a:off x="634120" y="56232"/>
        <a:ext cx="2991141" cy="1008167"/>
      </dsp:txXfrm>
    </dsp:sp>
    <dsp:sp modelId="{7A256DA5-4817-47D7-BB47-80DD710917EB}">
      <dsp:nvSpPr>
        <dsp:cNvPr id="0" name=""/>
        <dsp:cNvSpPr/>
      </dsp:nvSpPr>
      <dsp:spPr>
        <a:xfrm rot="5400000">
          <a:off x="7057444" y="-2091115"/>
          <a:ext cx="893797" cy="764908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i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Allow people to tell you if there’s anything else they think you should know in relation to their care.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i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e.g. How can I support you today? What would you like me to know to make your care more comfortable? What do you need from me? Who is with you today?</a:t>
          </a:r>
        </a:p>
      </dsp:txBody>
      <dsp:txXfrm rot="-5400000">
        <a:off x="3679801" y="1330160"/>
        <a:ext cx="7605451" cy="806533"/>
      </dsp:txXfrm>
    </dsp:sp>
    <dsp:sp modelId="{2F03265D-D79E-4340-B066-CD35438FD1B3}">
      <dsp:nvSpPr>
        <dsp:cNvPr id="0" name=""/>
        <dsp:cNvSpPr/>
      </dsp:nvSpPr>
      <dsp:spPr>
        <a:xfrm>
          <a:off x="579580" y="1174802"/>
          <a:ext cx="3100221" cy="11172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i="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Ask open questions</a:t>
          </a:r>
          <a:endParaRPr lang="en-GB" sz="280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4120" y="1229342"/>
        <a:ext cx="2991141" cy="1008167"/>
      </dsp:txXfrm>
    </dsp:sp>
    <dsp:sp modelId="{5C10CCC2-AF58-4BD4-A331-B3CAF1E9E655}">
      <dsp:nvSpPr>
        <dsp:cNvPr id="0" name=""/>
        <dsp:cNvSpPr/>
      </dsp:nvSpPr>
      <dsp:spPr>
        <a:xfrm rot="5400000">
          <a:off x="7057444" y="-918006"/>
          <a:ext cx="893797" cy="764908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i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Don’t let fear of getting it wrong prevent you from engaging with your patients; If you make a mistake, just own it, apologise and move on.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i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Have inclusive literature. Share pronouns on your badge.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679801" y="2503269"/>
        <a:ext cx="7605451" cy="806533"/>
      </dsp:txXfrm>
    </dsp:sp>
    <dsp:sp modelId="{DDD6635A-16D1-4B21-B3CF-7BDCABA9CF37}">
      <dsp:nvSpPr>
        <dsp:cNvPr id="0" name=""/>
        <dsp:cNvSpPr/>
      </dsp:nvSpPr>
      <dsp:spPr>
        <a:xfrm>
          <a:off x="579580" y="2347911"/>
          <a:ext cx="3100221" cy="11172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Arial" panose="020B0604020202020204" pitchFamily="34" charset="0"/>
              <a:cs typeface="Arial" panose="020B0604020202020204" pitchFamily="34" charset="0"/>
            </a:rPr>
            <a:t>Engage</a:t>
          </a:r>
        </a:p>
      </dsp:txBody>
      <dsp:txXfrm>
        <a:off x="634120" y="2402451"/>
        <a:ext cx="2991141" cy="1008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47B688-BB11-888A-9FB7-623B0B849F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8CDA1D-D100-FBD5-9FF9-02C5B3096D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6E772-77E6-4AE8-907C-3D8C40538181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CECDD-4626-5DFF-68B0-6D9B3EB5A2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BFA32-1B12-2A3C-94F1-9B4F52A56C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4B0BD-543F-485E-A6AD-8A0EED92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110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63B22-4BA9-4E42-8189-C73C10D5C785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3496C-A444-4FFA-8254-D6CDF838A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88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to play or access the training film here: https://youtu.be/CBa0OanCtKc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3496C-A444-4FFA-8254-D6CDF838A46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55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CAA1-B02B-BB88-82F5-45CB35A13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20142-C418-49DD-EA98-C7BC97C68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8578A-F252-54FE-FDA4-632C9386B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4/30/2026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BDDE1-8017-DB14-5CE9-6B85C265A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11BF0-ED2E-0CF5-D5C0-B7980C43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5DBAC2-D221-FCA8-0E4D-84DE97740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8673" y="1371600"/>
            <a:ext cx="573332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71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125F4-3A0E-396B-41C3-BFA384086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9A625A-75A3-8F5D-40DE-C82689E67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A93AA-4C3C-0CE1-A3A8-48E1A50F6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87C7-E315-7A4A-A1EB-ECC9AB802C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90C60-58F7-2D2B-E592-46629338E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C8D86-FF34-FFAF-A483-06588206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ED4-5D76-4847-8870-908C0248E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FDB08C-424F-2C15-FBF1-C9E4907D25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CD64F8-8270-48EE-D077-A09CBC40C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A6DF0-8051-B447-B8F2-BF1011174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87C7-E315-7A4A-A1EB-ECC9AB802C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71314-8901-B754-5B38-173BD426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43C20-2812-B6F2-827D-4FE0DBDF7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ED4-5D76-4847-8870-908C0248E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2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44345-73B4-1D56-816C-0E40C21EA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8F542-EA5C-A8EF-74BE-E62A33C52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7EEA6-D1C6-0B23-FD8C-B0F609A0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87C7-E315-7A4A-A1EB-ECC9AB802C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7B491-8CE3-8499-898C-40A0F7E0C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D349F-5B4A-0868-B87F-238A9600A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ED4-5D76-4847-8870-908C0248E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1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F648-0A86-0ADC-77E8-A97FBF88A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2EF39-FB3B-FBE0-3C69-35C8ACDB9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8DE76-8A3B-3FB5-63FB-14A58B08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4/30/2026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3B5DB-133A-5A3A-9A68-C5DDE2DD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3F98A-5CFF-A0F7-B08E-71AF8C431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20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657F0-C934-991F-0FC0-11188CCB5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11CF8-B108-9105-3222-E07437EF7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F47D2-21D7-D6F9-26C8-CE6D3C61A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B284E-93A7-3ED9-FD5A-9B9909E1E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87C7-E315-7A4A-A1EB-ECC9AB802C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70683-3070-6E18-5D9B-2FAAFF59D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3D9E9-3DA6-9C7B-809C-2E2707DEB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ED4-5D76-4847-8870-908C0248E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6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D1FE2-3162-7E66-2604-A04F336A7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25EEF-F343-91F9-AB76-694009019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8878B-69C4-FD9A-ECE1-3A9C50713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B1AEC-548B-05E7-EFEF-7FB245E47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8DCCAC-686E-DA5D-8366-CB3BCA265B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DEA8C8-E9C7-79F9-E9D7-E48096355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87C7-E315-7A4A-A1EB-ECC9AB802C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1E9056-EEC7-57AC-2187-C1B5CE2A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DFA667-424D-0414-CA1E-64A605B2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ED4-5D76-4847-8870-908C0248E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7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4D3E1-1873-5B3B-0ECF-6A27C6506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231221-BA71-497A-3B00-F9C56E497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87C7-E315-7A4A-A1EB-ECC9AB802C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ADE2C-D1B5-21FA-1FA0-84BB905D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3A1732-99F0-F4D8-29DD-A710F992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ED4-5D76-4847-8870-908C0248E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03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982CA-4E59-1B77-2F29-974AF8071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87C7-E315-7A4A-A1EB-ECC9AB802C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0DB2A0-2955-74A3-BA1D-CF9A73A8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33724-29F0-5167-C96D-A9FB05AE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ED4-5D76-4847-8870-908C0248E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09D9D-2213-1C72-4702-44BF5F18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4AD13-0258-E652-8FC0-EC11FBA80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65837-5D1E-A224-79A5-B21B44AB0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5593FF-671F-232A-1BDE-4B372D92E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87C7-E315-7A4A-A1EB-ECC9AB802C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9EE11-5498-A49F-7EFB-0CEA59436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53684-3C7A-BA65-A542-0EAACE58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ED4-5D76-4847-8870-908C0248E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6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D1CB0-F711-E4D3-5F0C-4868690AD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589EE-7614-6521-2F4D-C8E18B9C39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8F0E7-0FDC-E172-1BF7-9ACEB05DB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316FB-9108-D0BA-0091-ED1532DF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87C7-E315-7A4A-A1EB-ECC9AB802C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785DE-E0FC-9327-DC12-695734E29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1A12A-5F94-7D01-3F7C-D2B809539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ED4-5D76-4847-8870-908C0248E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2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8E263E-ECE9-1427-66EC-496203FC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4DCB0-6167-8455-1435-5C92F93C0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4A17-2B73-C395-FBF8-FA993E4FB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4/30/2026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6F039-FD59-FD62-F878-3FEBF4D1A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B85FE-D513-E282-B9FE-F7E26692F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310447-5C0E-0BF5-8543-3748A378236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" y="1"/>
            <a:ext cx="12192009" cy="1043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2E2FA7-F608-5D82-CB5C-7E2BC95D3CD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241771"/>
            <a:ext cx="12192000" cy="62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8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CBa0OanCtKc?feature=oembed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363767-EE94-2586-D18B-6076437988E5}"/>
              </a:ext>
            </a:extLst>
          </p:cNvPr>
          <p:cNvSpPr txBox="1"/>
          <p:nvPr/>
        </p:nvSpPr>
        <p:spPr>
          <a:xfrm>
            <a:off x="1140542" y="1597841"/>
            <a:ext cx="76396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71BB"/>
                </a:solidFill>
                <a:latin typeface="Arial" panose="020B0604020202020204" pitchFamily="34" charset="0"/>
              </a:rPr>
              <a:t>Individual Learning Module</a:t>
            </a:r>
          </a:p>
          <a:p>
            <a:endParaRPr lang="en-GB" sz="4400" b="1" dirty="0">
              <a:latin typeface="Arial" panose="020B0604020202020204" pitchFamily="34" charset="0"/>
            </a:endParaRPr>
          </a:p>
          <a:p>
            <a:r>
              <a:rPr lang="en-GB" sz="4400" b="1" dirty="0">
                <a:latin typeface="Arial" panose="020B0604020202020204" pitchFamily="34" charset="0"/>
              </a:rPr>
              <a:t>LGBTQIA+ Awareness Training Module</a:t>
            </a:r>
            <a:endParaRPr lang="en-GB" sz="4400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EE76F3-C877-C5DC-BBE5-1B7BD26F1904}"/>
              </a:ext>
            </a:extLst>
          </p:cNvPr>
          <p:cNvSpPr txBox="1"/>
          <p:nvPr/>
        </p:nvSpPr>
        <p:spPr>
          <a:xfrm>
            <a:off x="1140542" y="4683785"/>
            <a:ext cx="5299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Arial" panose="020B0604020202020204" pitchFamily="34" charset="0"/>
              </a:rPr>
              <a:t>Improving communication and care</a:t>
            </a:r>
            <a:endParaRPr lang="en-GB" sz="2200" dirty="0">
              <a:latin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1B7CE5-D32F-02EF-0E0D-C5CBC73B45E9}"/>
              </a:ext>
            </a:extLst>
          </p:cNvPr>
          <p:cNvCxnSpPr/>
          <p:nvPr/>
        </p:nvCxnSpPr>
        <p:spPr>
          <a:xfrm>
            <a:off x="1219201" y="4541196"/>
            <a:ext cx="4392000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6C32F9B-8D06-9F6E-19C8-5F7BAC5B25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1371600"/>
            <a:ext cx="5994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02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F84EB-6FFC-FF4C-6E39-515DB5C4B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340"/>
            <a:ext cx="10515600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Reflections about the Film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D6E27-29DA-D3EC-8CB9-98DFF0963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46286"/>
            <a:ext cx="5181600" cy="3205316"/>
          </a:xfrm>
        </p:spPr>
        <p:txBody>
          <a:bodyPr>
            <a:normAutofit fontScale="92500"/>
          </a:bodyPr>
          <a:lstStyle/>
          <a:p>
            <a:pPr marL="742939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What is your response to the film?</a:t>
            </a:r>
          </a:p>
          <a:p>
            <a:pPr marL="742939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What were some of the events that you observed that had a negative impact on the 3 patients?</a:t>
            </a:r>
          </a:p>
          <a:p>
            <a:pPr marL="742939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How do you think the 3 patients felt because of these events?</a:t>
            </a:r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411979-7E5C-56AE-9DF9-A91568F14E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37681" y="2320925"/>
            <a:ext cx="3850637" cy="385603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D50C9B6-1A6A-8C9D-50F6-BC69AEA36C68}"/>
              </a:ext>
            </a:extLst>
          </p:cNvPr>
          <p:cNvSpPr/>
          <p:nvPr/>
        </p:nvSpPr>
        <p:spPr>
          <a:xfrm>
            <a:off x="5810250" y="73409"/>
            <a:ext cx="3886200" cy="6076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Suggested time 6 mins</a:t>
            </a:r>
          </a:p>
        </p:txBody>
      </p:sp>
    </p:spTree>
    <p:extLst>
      <p:ext uri="{BB962C8B-B14F-4D97-AF65-F5344CB8AC3E}">
        <p14:creationId xmlns:p14="http://schemas.microsoft.com/office/powerpoint/2010/main" val="76667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8044E-B282-4674-32E3-08AF4C4BB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C672F-D359-61A1-71C8-3FCBA44D3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3508"/>
            <a:ext cx="10515600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Reflections About your own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C005D-FE52-9AC1-FFD1-055CCF94C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20413"/>
            <a:ext cx="5181600" cy="3856550"/>
          </a:xfrm>
        </p:spPr>
        <p:txBody>
          <a:bodyPr vert="horz" lIns="91440" tIns="45720" rIns="91440" bIns="45720" rtlCol="0">
            <a:normAutofit/>
          </a:bodyPr>
          <a:lstStyle/>
          <a:p>
            <a:pPr marL="742939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From your own experience or observation what challenges might LGBTQIA+ patients encounter when interacting with the NHS/social care?</a:t>
            </a:r>
          </a:p>
          <a:p>
            <a:pPr marL="742939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examples do you have from your own department/practice?</a:t>
            </a:r>
          </a:p>
          <a:p>
            <a:pPr marL="742939" indent="-514350">
              <a:lnSpc>
                <a:spcPct val="150000"/>
              </a:lnSpc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C3F611-A010-C5E9-B9D3-8D0F5C8399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37681" y="2320925"/>
            <a:ext cx="3850637" cy="385603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B0DBED5-32BA-1746-4275-A1014F535B5A}"/>
              </a:ext>
            </a:extLst>
          </p:cNvPr>
          <p:cNvSpPr/>
          <p:nvPr/>
        </p:nvSpPr>
        <p:spPr>
          <a:xfrm>
            <a:off x="5810250" y="73409"/>
            <a:ext cx="3886200" cy="6076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Suggested time 7 mins</a:t>
            </a:r>
          </a:p>
        </p:txBody>
      </p:sp>
    </p:spTree>
    <p:extLst>
      <p:ext uri="{BB962C8B-B14F-4D97-AF65-F5344CB8AC3E}">
        <p14:creationId xmlns:p14="http://schemas.microsoft.com/office/powerpoint/2010/main" val="2127172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60A0C-E83F-CEE2-D64E-E59182EEB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383D9-2689-6ED4-7D39-63F2C6209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3676"/>
            <a:ext cx="10515600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Turning Insight into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8C87A-B6C0-B066-6279-3C92BFE08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20413"/>
            <a:ext cx="5181600" cy="3856550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742939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Thinking about your own department/practice, how can you apply your insights to the interactions that you have with LGBTQIA+ patients?</a:t>
            </a:r>
          </a:p>
          <a:p>
            <a:pPr lvl="2"/>
            <a:r>
              <a:rPr lang="en-GB" dirty="0"/>
              <a:t>What is already in place? </a:t>
            </a:r>
          </a:p>
          <a:p>
            <a:pPr lvl="2"/>
            <a:r>
              <a:rPr lang="en-GB" dirty="0"/>
              <a:t>What additional measures could be implemented? How might these changes positively impact LGBTQIA+ patients?</a:t>
            </a:r>
          </a:p>
          <a:p>
            <a:pPr marL="742939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will you personally do differently as a result of this training?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3EDF47-D4E3-8D02-9C65-3823AA7BEA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37681" y="2320925"/>
            <a:ext cx="3850637" cy="385603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3FBB44F-6373-799E-BC61-D40F30DA72AB}"/>
              </a:ext>
            </a:extLst>
          </p:cNvPr>
          <p:cNvSpPr/>
          <p:nvPr/>
        </p:nvSpPr>
        <p:spPr>
          <a:xfrm>
            <a:off x="5810250" y="73409"/>
            <a:ext cx="3886200" cy="6076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Suggested time 7 mins</a:t>
            </a:r>
          </a:p>
        </p:txBody>
      </p:sp>
    </p:spTree>
    <p:extLst>
      <p:ext uri="{BB962C8B-B14F-4D97-AF65-F5344CB8AC3E}">
        <p14:creationId xmlns:p14="http://schemas.microsoft.com/office/powerpoint/2010/main" val="2654679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2A7D2A-EE13-A112-96BF-72A0AE4A9A3B}"/>
              </a:ext>
            </a:extLst>
          </p:cNvPr>
          <p:cNvSpPr txBox="1"/>
          <p:nvPr/>
        </p:nvSpPr>
        <p:spPr>
          <a:xfrm>
            <a:off x="4100455" y="1850315"/>
            <a:ext cx="1796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</a:rPr>
              <a:t>Click to add text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F5B00F-581E-9C72-9153-B389664F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0455" y="689112"/>
            <a:ext cx="11019600" cy="10140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Messages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3C94844-737B-78EC-F0D2-B4854E85CC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1234079"/>
              </p:ext>
            </p:extLst>
          </p:nvPr>
        </p:nvGraphicFramePr>
        <p:xfrm>
          <a:off x="0" y="2062078"/>
          <a:ext cx="11908465" cy="346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84EB1E-A641-0177-A6B1-0A7773FA2E89}"/>
              </a:ext>
            </a:extLst>
          </p:cNvPr>
          <p:cNvSpPr/>
          <p:nvPr/>
        </p:nvSpPr>
        <p:spPr>
          <a:xfrm>
            <a:off x="586200" y="5571416"/>
            <a:ext cx="10748107" cy="70174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Remember, small differences in your behaviour towards LGBTQIA+ patients can make a big difference to how they feel and engage with health and care services.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F1F6C1-4848-700C-CA91-10EFE32F8124}"/>
              </a:ext>
            </a:extLst>
          </p:cNvPr>
          <p:cNvSpPr/>
          <p:nvPr/>
        </p:nvSpPr>
        <p:spPr>
          <a:xfrm>
            <a:off x="5810250" y="73409"/>
            <a:ext cx="3886200" cy="6076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Suggested time 2 mins</a:t>
            </a:r>
          </a:p>
        </p:txBody>
      </p:sp>
    </p:spTree>
    <p:extLst>
      <p:ext uri="{BB962C8B-B14F-4D97-AF65-F5344CB8AC3E}">
        <p14:creationId xmlns:p14="http://schemas.microsoft.com/office/powerpoint/2010/main" val="1908372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96E092E-8109-2276-FCF4-9EFFE2A68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F1B95EB-2B00-6D13-9360-C53E04B98523}"/>
              </a:ext>
            </a:extLst>
          </p:cNvPr>
          <p:cNvSpPr txBox="1">
            <a:spLocks/>
          </p:cNvSpPr>
          <p:nvPr/>
        </p:nvSpPr>
        <p:spPr>
          <a:xfrm>
            <a:off x="802274" y="2784840"/>
            <a:ext cx="7496152" cy="101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Please scan the QR code to share your feedback with us.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155371C-26D4-CC25-AAA8-D1B5B2CCAA19}"/>
              </a:ext>
            </a:extLst>
          </p:cNvPr>
          <p:cNvSpPr txBox="1">
            <a:spLocks/>
          </p:cNvSpPr>
          <p:nvPr/>
        </p:nvSpPr>
        <p:spPr>
          <a:xfrm>
            <a:off x="802274" y="3939189"/>
            <a:ext cx="6581752" cy="1978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Your feedback is really important. It helps us understand what worked well, what could be improved, and ensures the training continues to meet the needs of staff and LGBTQIA+ patients.</a:t>
            </a:r>
            <a: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44619EF-0379-2A72-DCF1-FC0BEA522C29}"/>
              </a:ext>
            </a:extLst>
          </p:cNvPr>
          <p:cNvSpPr/>
          <p:nvPr/>
        </p:nvSpPr>
        <p:spPr>
          <a:xfrm>
            <a:off x="5810250" y="73409"/>
            <a:ext cx="3886200" cy="6076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Suggested time 3 mins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E61DCF-F348-353C-132A-600B8FD0A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752" y="1921294"/>
            <a:ext cx="3655305" cy="365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15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EB94EE6-3815-0E53-7BCC-204170FD6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6808354-AF13-EC38-63D0-C52A47587D98}"/>
              </a:ext>
            </a:extLst>
          </p:cNvPr>
          <p:cNvSpPr txBox="1">
            <a:spLocks/>
          </p:cNvSpPr>
          <p:nvPr/>
        </p:nvSpPr>
        <p:spPr>
          <a:xfrm>
            <a:off x="937027" y="1469977"/>
            <a:ext cx="11019600" cy="101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Additional support services</a:t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Scan the QR code for additional services and LGBTQ specific support 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FFDB473-283F-1984-E32B-00A01F60B7CA}"/>
              </a:ext>
            </a:extLst>
          </p:cNvPr>
          <p:cNvSpPr txBox="1">
            <a:spLocks/>
          </p:cNvSpPr>
          <p:nvPr/>
        </p:nvSpPr>
        <p:spPr>
          <a:xfrm>
            <a:off x="937027" y="2690786"/>
            <a:ext cx="8568480" cy="322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64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Macmillan Cancer Support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64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OUTpatients</a:t>
            </a:r>
            <a:r>
              <a:rPr lang="en-GB" sz="64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LGBTIQ+ Cancer Charity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64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Whittington Health Macmillan Information and Support Service  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64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NHS Talking Therapies services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64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Hospice UK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64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Teenage Cancer Trust 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64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Shine Cancer Support 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64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UCATS- UK Cancer and Transition Service</a:t>
            </a:r>
            <a:r>
              <a:rPr lang="en-GB" sz="64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64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LGBTQ+ Walnut </a:t>
            </a: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58078FA-AD6C-BDFA-390C-69AE3D5835CE}"/>
              </a:ext>
            </a:extLst>
          </p:cNvPr>
          <p:cNvSpPr txBox="1">
            <a:spLocks/>
          </p:cNvSpPr>
          <p:nvPr/>
        </p:nvSpPr>
        <p:spPr>
          <a:xfrm>
            <a:off x="9744329" y="2690786"/>
            <a:ext cx="8568480" cy="322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Scan me</a:t>
            </a:r>
            <a:b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GB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9581BC1-687A-29F5-DE90-D7E1F3807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187" y="3104405"/>
            <a:ext cx="2246440" cy="224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60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E1B221-0C1C-E5FF-C32B-5B3EDC739EA6}"/>
              </a:ext>
            </a:extLst>
          </p:cNvPr>
          <p:cNvSpPr txBox="1"/>
          <p:nvPr/>
        </p:nvSpPr>
        <p:spPr>
          <a:xfrm>
            <a:off x="1878076" y="16145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Arial" panose="020B0604020202020204" pitchFamily="34" charset="0"/>
              </a:rPr>
              <a:t>With thanks to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4B9672-1681-8E68-A50A-B5B1637BF94D}"/>
              </a:ext>
            </a:extLst>
          </p:cNvPr>
          <p:cNvCxnSpPr>
            <a:cxnSpLocks/>
          </p:cNvCxnSpPr>
          <p:nvPr/>
        </p:nvCxnSpPr>
        <p:spPr>
          <a:xfrm>
            <a:off x="1878077" y="2464661"/>
            <a:ext cx="8498542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88EA2F6-4D27-0D8A-77A5-0E0DDBB98BF5}"/>
              </a:ext>
            </a:extLst>
          </p:cNvPr>
          <p:cNvSpPr txBox="1"/>
          <p:nvPr/>
        </p:nvSpPr>
        <p:spPr>
          <a:xfrm>
            <a:off x="1878076" y="2481752"/>
            <a:ext cx="849854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Whittington Macmillan Information &amp; Support Service.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Whittington Health NHS Trust colleagues and the Macmillan support team.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North Central London Cancer Alliance.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Colleagues at the Whittington NHS Trust.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OUTpatients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All the patients and colleagues who who shared their stories.</a:t>
            </a:r>
          </a:p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B780FC-4517-8A5F-B28D-6521D5FAE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213" y="5750228"/>
            <a:ext cx="2100437" cy="487367"/>
          </a:xfrm>
          <a:prstGeom prst="rect">
            <a:avLst/>
          </a:prstGeom>
        </p:spPr>
      </p:pic>
      <p:pic>
        <p:nvPicPr>
          <p:cNvPr id="7" name="Picture 6" descr="A black and blue logo&#10;&#10;AI-generated content may be incorrect.">
            <a:extLst>
              <a:ext uri="{FF2B5EF4-FFF2-40B4-BE49-F238E27FC236}">
                <a16:creationId xmlns:a16="http://schemas.microsoft.com/office/drawing/2014/main" id="{D3E0F21F-62EA-84AA-173E-0FEEE2B2E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93" y="5689291"/>
            <a:ext cx="1842284" cy="60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3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E4B83-D505-EEBA-84AE-AF72CE381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140541"/>
            <a:ext cx="9144000" cy="967525"/>
          </a:xfrm>
        </p:spPr>
        <p:txBody>
          <a:bodyPr>
            <a:normAutofit/>
          </a:bodyPr>
          <a:lstStyle/>
          <a:p>
            <a:pPr algn="l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About this learning module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DC962-E957-F4B0-EB91-4BC1A214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2379406"/>
            <a:ext cx="10554929" cy="4129549"/>
          </a:xfrm>
        </p:spPr>
        <p:txBody>
          <a:bodyPr>
            <a:normAutofit/>
          </a:bodyPr>
          <a:lstStyle/>
          <a:p>
            <a:pPr algn="l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purpose of this training is to support individuals and teams within the NHS and Social Care to be </a:t>
            </a: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 of some of the challenges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faced by LGBTQIA+ patients and to be more </a:t>
            </a: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 to engage positively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with these patients and their families.</a:t>
            </a:r>
          </a:p>
          <a:p>
            <a:pPr algn="l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module has been designed to be done as an individual at a time that suits you.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training will take about 45 mins.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 will be presented with some facts and information, a 9-minute film to watch and some questions to reflect 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learning log is provided for you to capture some of your thinking and as evidence of your time commitment to personal development.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Alternatively, It would be a good idea to have a pen and paper handy to record some of your thinking and any actions that you want to take. </a:t>
            </a:r>
          </a:p>
          <a:p>
            <a:pPr algn="l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331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36AEB-DE68-5A4E-E07E-CCB3C46EF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916561" cy="4351338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are your objectives for this learning module?</a:t>
            </a:r>
          </a:p>
        </p:txBody>
      </p:sp>
      <p:pic>
        <p:nvPicPr>
          <p:cNvPr id="1026" name="Picture 2" descr="Free Simple Question Mark Clipart Template to Edit Online">
            <a:extLst>
              <a:ext uri="{FF2B5EF4-FFF2-40B4-BE49-F238E27FC236}">
                <a16:creationId xmlns:a16="http://schemas.microsoft.com/office/drawing/2014/main" id="{550FEBDD-6A55-A8A5-4AC9-6B5C45ECA78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4E935EA-A077-EFFE-60E0-BCA61700B314}"/>
              </a:ext>
            </a:extLst>
          </p:cNvPr>
          <p:cNvSpPr/>
          <p:nvPr/>
        </p:nvSpPr>
        <p:spPr>
          <a:xfrm>
            <a:off x="5810250" y="73409"/>
            <a:ext cx="3886200" cy="6076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Suggested time 2 mins</a:t>
            </a:r>
          </a:p>
        </p:txBody>
      </p:sp>
    </p:spTree>
    <p:extLst>
      <p:ext uri="{BB962C8B-B14F-4D97-AF65-F5344CB8AC3E}">
        <p14:creationId xmlns:p14="http://schemas.microsoft.com/office/powerpoint/2010/main" val="3710714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6F037CE-222A-B871-F849-3DC61EB66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AA04D-A4F7-3426-0F2B-BA461CEDB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958" y="400313"/>
            <a:ext cx="10054513" cy="2387600"/>
          </a:xfrm>
        </p:spPr>
        <p:txBody>
          <a:bodyPr>
            <a:normAutofit/>
          </a:bodyPr>
          <a:lstStyle/>
          <a:p>
            <a:pPr algn="l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Health Outcomes for LGBTQIA+ people are Poorer than for Straight Patients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F0B583C-47BF-9241-1648-919077F51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958" y="3055132"/>
            <a:ext cx="9870557" cy="1782339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en-GB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you know that…?</a:t>
            </a:r>
          </a:p>
          <a:p>
            <a:pPr lvl="1" algn="l"/>
            <a:endParaRPr lang="en-GB" sz="5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r>
              <a:rPr lang="en-GB" sz="5000" dirty="0">
                <a:latin typeface="Arial" panose="020B0604020202020204" pitchFamily="34" charset="0"/>
                <a:cs typeface="Arial" panose="020B0604020202020204" pitchFamily="34" charset="0"/>
              </a:rPr>
              <a:t>Despite the fact that Healthcare organisations have legal and ethical duties to reduce inequalities in access to healthcare services and related outcomes.</a:t>
            </a:r>
            <a:r>
              <a:rPr lang="en-GB" sz="5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lvl="1" algn="l"/>
            <a:endParaRPr lang="en-GB" sz="5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r>
              <a:rPr lang="en-GB" sz="5000" b="1" dirty="0">
                <a:solidFill>
                  <a:srgbClr val="0071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LGB+ people are 12% more likely to die from cancer than heterosexuals</a:t>
            </a:r>
            <a:endParaRPr lang="en-GB" sz="5000" b="1" baseline="30000" dirty="0">
              <a:solidFill>
                <a:srgbClr val="0071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en-GB" sz="7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en-GB" sz="7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en-GB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GB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BD2DD0-AD74-74CC-940C-53DF9392435B}"/>
              </a:ext>
            </a:extLst>
          </p:cNvPr>
          <p:cNvSpPr txBox="1"/>
          <p:nvPr/>
        </p:nvSpPr>
        <p:spPr>
          <a:xfrm>
            <a:off x="878958" y="5749801"/>
            <a:ext cx="97013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1. Braybrook D, Bristowe K, Timmins L</a:t>
            </a:r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, et al.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Communication about sexual orientation and gender between clinicians, LGBT+ people facing serious illness and their significant others: a qualitative interview study of experiences, preferences and recommendations. </a:t>
            </a:r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BMJ Quality &amp; Safety 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2023;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32: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109-120.</a:t>
            </a:r>
          </a:p>
          <a:p>
            <a:pPr algn="l">
              <a:buNone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2.ONS Jan 2026 </a:t>
            </a:r>
          </a:p>
          <a:p>
            <a:pPr algn="l">
              <a:buNone/>
            </a:pPr>
            <a:r>
              <a:rPr lang="en-GB" sz="1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Links to references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are at the back of this slide deck</a:t>
            </a:r>
            <a:endParaRPr lang="en-GB" sz="1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846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585E385-6482-9F4F-0FC8-036960937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4DB34-07D5-C863-E02C-4EC253E54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957" y="302010"/>
            <a:ext cx="9870557" cy="2387600"/>
          </a:xfrm>
        </p:spPr>
        <p:txBody>
          <a:bodyPr>
            <a:normAutofit/>
          </a:bodyPr>
          <a:lstStyle/>
          <a:p>
            <a:pPr algn="l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What might contribute to these poorer outcomes for LGBTQIA+ patients?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446560-7247-A093-67A1-53F325B4E3F9}"/>
              </a:ext>
            </a:extLst>
          </p:cNvPr>
          <p:cNvSpPr txBox="1"/>
          <p:nvPr/>
        </p:nvSpPr>
        <p:spPr>
          <a:xfrm>
            <a:off x="878957" y="5590745"/>
            <a:ext cx="97013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Braybrook D, Bristowe K, Timmins L</a:t>
            </a:r>
            <a:r>
              <a:rPr lang="en-GB" sz="1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et al</a:t>
            </a:r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Communication about sexual orientation and gender between clinicians, LGBT+ people facing serious illness and their significant others: a qualitative interview study of experiences, preferences and recommendations. </a:t>
            </a:r>
            <a:r>
              <a:rPr lang="en-GB" sz="1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BMJ Quality &amp; Safety </a:t>
            </a:r>
            <a:r>
              <a:rPr lang="en-GB" sz="1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2023;</a:t>
            </a:r>
            <a:r>
              <a:rPr lang="en-GB" sz="1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32:</a:t>
            </a:r>
            <a:r>
              <a:rPr lang="en-GB" sz="1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109-120.</a:t>
            </a:r>
          </a:p>
          <a:p>
            <a:pPr algn="l">
              <a:buNone/>
            </a:pPr>
            <a:r>
              <a:rPr lang="en-GB" sz="1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LGBT in Britain. Health Report 2018. Stonewall. Authors: Chaka L. Bachmann, Becca Gooch</a:t>
            </a:r>
          </a:p>
          <a:p>
            <a:pPr algn="l">
              <a:buNone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3. Trans lives survey 2021: Enduring the UK’s hostile environment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5951E1-0BFC-EF7F-636E-6E62A10FF4AC}"/>
              </a:ext>
            </a:extLst>
          </p:cNvPr>
          <p:cNvSpPr txBox="1"/>
          <p:nvPr/>
        </p:nvSpPr>
        <p:spPr>
          <a:xfrm>
            <a:off x="878957" y="2783396"/>
            <a:ext cx="10182332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Lesbian, gay, bisexual and/or transgender (LGBT+) people continue to experience and anticipate discrimination in health and social care.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One in seven LGBT people (14 per cent) avoid seeking healthcare for fear of discrimination from staff.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One in eight LGBT people (13 per cent) have experienced some form of unequal treatment from healthcare staff because they’re LGBT.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More than a quarter of trans people (27%) reported that they ‘always’ or ‘often’ avoid GP visits for cervical cancer screening or prostate checks.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53873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0EFA6-9DD2-6F74-B601-79744C834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14054"/>
            <a:ext cx="10515600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Time for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EECDD-CE60-9500-683F-825D927F6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9617"/>
            <a:ext cx="5181600" cy="3837346"/>
          </a:xfrm>
        </p:spPr>
        <p:txBody>
          <a:bodyPr/>
          <a:lstStyle/>
          <a:p>
            <a:endParaRPr lang="en-GB" dirty="0"/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do you think discrimination against LGBTQIA+ people looks like in the NHS?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Do you think it is always deliberate?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010D0C1-09DC-239D-6DAF-62D57C8595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7331" y="1825625"/>
            <a:ext cx="4351338" cy="435133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A2A528D-1F6A-562E-A6CF-01B9AB4E0A3D}"/>
              </a:ext>
            </a:extLst>
          </p:cNvPr>
          <p:cNvSpPr/>
          <p:nvPr/>
        </p:nvSpPr>
        <p:spPr>
          <a:xfrm>
            <a:off x="5810250" y="73409"/>
            <a:ext cx="3886200" cy="6076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Slides 5-8: Suggested time 8 mins</a:t>
            </a:r>
          </a:p>
        </p:txBody>
      </p:sp>
    </p:spTree>
    <p:extLst>
      <p:ext uri="{BB962C8B-B14F-4D97-AF65-F5344CB8AC3E}">
        <p14:creationId xmlns:p14="http://schemas.microsoft.com/office/powerpoint/2010/main" val="3197354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CE0C7-1BA9-2A6A-6BA5-3AA69B15B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3E403-DFF2-834B-4977-B4CAC58B4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Discrimination can take many different forms.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Often it is not deliberate.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It may be the result of: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making assumptions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not knowing the right thing to say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Well intentioned over-compensating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913F282-1F7F-7386-5B62-748BD7EA87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7407" r="17693" b="-1"/>
          <a:stretch>
            <a:fillRect/>
          </a:stretch>
        </p:blipFill>
        <p:spPr>
          <a:xfrm rot="10800000"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3175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2E56A-DD95-923E-FEF8-89651B52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4725"/>
            <a:ext cx="10515600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Watch the Q Factor Film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50C37-9A06-EC23-6FFC-6CFB0753C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0287"/>
            <a:ext cx="5181600" cy="3876675"/>
          </a:xfrm>
        </p:spPr>
        <p:txBody>
          <a:bodyPr/>
          <a:lstStyle/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film was based on interviews conducted by ‘Wake the Beast’ theatre company with LGBTQIA+ Patients and Health Care Professionals and is based on their own real experiences.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film is 9 mins long. </a:t>
            </a:r>
          </a:p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Click to the next slide to start the film.</a:t>
            </a:r>
          </a:p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After the film are more questions for reflection.</a:t>
            </a:r>
          </a:p>
          <a:p>
            <a:endParaRPr lang="en-GB" dirty="0"/>
          </a:p>
        </p:txBody>
      </p:sp>
      <p:pic>
        <p:nvPicPr>
          <p:cNvPr id="2050" name="Picture 2" descr="The Q Factor: LGBTQIA+ awareness training for staff">
            <a:extLst>
              <a:ext uri="{FF2B5EF4-FFF2-40B4-BE49-F238E27FC236}">
                <a16:creationId xmlns:a16="http://schemas.microsoft.com/office/drawing/2014/main" id="{C053EAF1-A346-38FB-F310-72F4AF916E0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578894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F3E4D88-F1B5-53A1-F471-4CC1FFE44CA5}"/>
              </a:ext>
            </a:extLst>
          </p:cNvPr>
          <p:cNvSpPr/>
          <p:nvPr/>
        </p:nvSpPr>
        <p:spPr>
          <a:xfrm>
            <a:off x="5810250" y="73409"/>
            <a:ext cx="3886200" cy="6076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Suggested time 10 mins</a:t>
            </a:r>
          </a:p>
        </p:txBody>
      </p:sp>
    </p:spTree>
    <p:extLst>
      <p:ext uri="{BB962C8B-B14F-4D97-AF65-F5344CB8AC3E}">
        <p14:creationId xmlns:p14="http://schemas.microsoft.com/office/powerpoint/2010/main" val="537894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D9860-55A4-83D8-5D6A-6ED868EC1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The Q Factor: LGBTQIA+ awareness training film for staff">
            <a:hlinkClick r:id="" action="ppaction://media"/>
            <a:extLst>
              <a:ext uri="{FF2B5EF4-FFF2-40B4-BE49-F238E27FC236}">
                <a16:creationId xmlns:a16="http://schemas.microsoft.com/office/drawing/2014/main" id="{B03022A8-E901-B516-39AF-192C8A3078B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664" y="983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9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1134</Words>
  <Application>Microsoft Office PowerPoint</Application>
  <PresentationFormat>Widescreen</PresentationFormat>
  <Paragraphs>120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About this learning module</vt:lpstr>
      <vt:lpstr>PowerPoint Presentation</vt:lpstr>
      <vt:lpstr>Health Outcomes for LGBTQIA+ people are Poorer than for Straight Patients </vt:lpstr>
      <vt:lpstr>What might contribute to these poorer outcomes for LGBTQIA+ patients?</vt:lpstr>
      <vt:lpstr>Time for Reflection</vt:lpstr>
      <vt:lpstr>PowerPoint Presentation</vt:lpstr>
      <vt:lpstr>Watch the Q Factor Film</vt:lpstr>
      <vt:lpstr>PowerPoint Presentation</vt:lpstr>
      <vt:lpstr>Reflections about the Film</vt:lpstr>
      <vt:lpstr>Reflections About your own Experience</vt:lpstr>
      <vt:lpstr>Turning Insight into Action</vt:lpstr>
      <vt:lpstr>Key Messages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Philip Barnes</cp:lastModifiedBy>
  <cp:revision>39</cp:revision>
  <dcterms:created xsi:type="dcterms:W3CDTF">2023-09-29T11:45:52Z</dcterms:created>
  <dcterms:modified xsi:type="dcterms:W3CDTF">2026-04-30T17:03:38Z</dcterms:modified>
</cp:coreProperties>
</file>