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7" r:id="rId4"/>
    <p:sldId id="268" r:id="rId5"/>
    <p:sldId id="269" r:id="rId6"/>
    <p:sldId id="271" r:id="rId7"/>
    <p:sldId id="272" r:id="rId8"/>
    <p:sldId id="261" r:id="rId9"/>
    <p:sldId id="270" r:id="rId10"/>
    <p:sldId id="27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D99"/>
    <a:srgbClr val="00ACA0"/>
    <a:srgbClr val="F7921E"/>
    <a:srgbClr val="422C88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6"/>
  </p:normalViewPr>
  <p:slideViewPr>
    <p:cSldViewPr snapToGrid="0" showGuides="1">
      <p:cViewPr>
        <p:scale>
          <a:sx n="84" d="100"/>
          <a:sy n="84" d="100"/>
        </p:scale>
        <p:origin x="163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A573-D94C-45E9-BC0F-85DF4DCF2DC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C93BDBA-FCB1-494A-B6B9-28C9B26DF76E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Don’t assume</a:t>
          </a:r>
        </a:p>
      </dgm:t>
    </dgm:pt>
    <dgm:pt modelId="{40415CAA-C2F6-411C-9AD6-B8C9DEFE91FF}" type="parTrans" cxnId="{92018D79-9368-4812-9414-1A180C4B153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58C5A-8DD2-4003-8108-B08ED8BFF604}" type="sibTrans" cxnId="{92018D79-9368-4812-9414-1A180C4B153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F6C7-6F41-4172-AF43-88B3AD81237C}">
      <dgm:prSet phldrT="[Text]" custT="1"/>
      <dgm:spPr/>
      <dgm:t>
        <a:bodyPr/>
        <a:lstStyle/>
        <a:p>
          <a:r>
            <a:rPr lang="en-GB" sz="1600" i="0" dirty="0">
              <a:latin typeface="Arial" panose="020B0604020202020204" pitchFamily="34" charset="0"/>
              <a:cs typeface="Arial" panose="020B0604020202020204" pitchFamily="34" charset="0"/>
            </a:rPr>
            <a:t>Ask about </a:t>
          </a:r>
          <a:r>
            <a:rPr lang="en-GB" sz="1600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gender, sexuality, family type, </a:t>
          </a:r>
          <a:r>
            <a:rPr lang="en-GB" sz="1600" i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pro-nouns and preferred names</a:t>
          </a:r>
          <a:endParaRPr lang="en-GB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1AF3E-0A52-4D26-8939-51FA0893D69F}" type="parTrans" cxnId="{EA159C32-7881-432C-A341-BDD4ACD01A0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7AC0B-90AF-477E-A3B5-73A7F4D621CE}" type="sibTrans" cxnId="{EA159C32-7881-432C-A341-BDD4ACD01A0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59B38-37E8-4F6A-B681-74ED98D247CF}">
      <dgm:prSet phldrT="[Text]" custT="1"/>
      <dgm:spPr/>
      <dgm:t>
        <a:bodyPr/>
        <a:lstStyle/>
        <a:p>
          <a:r>
            <a:rPr lang="en-GB" sz="1600" i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Let patients lead with terminology</a:t>
          </a:r>
          <a:endParaRPr lang="en-GB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10164-0965-4C39-8561-D5C6E9BFB3DE}" type="parTrans" cxnId="{D80A728A-8D3F-42BD-BCCB-180963449C6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D5F08-2F70-4E53-BBD9-22276883B84D}" type="sibTrans" cxnId="{D80A728A-8D3F-42BD-BCCB-180963449C6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99FAB-439F-487E-83BC-F8CECB69C828}">
      <dgm:prSet phldrT="[Text]" custT="1"/>
      <dgm:spPr/>
      <dgm:t>
        <a:bodyPr/>
        <a:lstStyle/>
        <a:p>
          <a:r>
            <a:rPr lang="en-GB" sz="2800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Ask open questions</a:t>
          </a:r>
          <a:endParaRPr lang="en-GB" sz="2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553F3-F5C0-410B-AFD9-92EBF720904B}" type="parTrans" cxnId="{82DE9F35-B9EF-4F91-967B-F7C94EDD7B6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B52AB-1517-4102-8986-A935349C8340}" type="sibTrans" cxnId="{82DE9F35-B9EF-4F91-967B-F7C94EDD7B6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61C57-85EB-4864-B28C-685CD1E16618}">
      <dgm:prSet phldrT="[Text]"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Allow people to tell you if there’s anything else they think you should know in relation to their care. </a:t>
          </a:r>
        </a:p>
      </dgm:t>
    </dgm:pt>
    <dgm:pt modelId="{0795B946-E233-4FA0-B0BB-ABA96BD35419}" type="parTrans" cxnId="{D42CF007-45DD-4193-897D-6EB93BAB4AC8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F0F66-5E79-4686-84A4-7ED0C643923A}" type="sibTrans" cxnId="{D42CF007-45DD-4193-897D-6EB93BAB4AC8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4F1CA-1550-4CCB-9C10-7AE87596E992}">
      <dgm:prSet phldrT="[Text]" custT="1"/>
      <dgm:spPr/>
      <dgm:t>
        <a:bodyPr/>
        <a:lstStyle/>
        <a:p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2DCCA-3DAC-48EC-9E18-838679317741}" type="parTrans" cxnId="{DB0D43DA-89B1-4893-99AA-501E1AF839DA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C4A29-84AC-4FF9-AE4F-17626BB8FE4E}" type="sibTrans" cxnId="{DB0D43DA-89B1-4893-99AA-501E1AF839DA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1568F-AB1A-4538-99E5-ADC63962C912}">
      <dgm:prSet phldrT="[Text]" custT="1"/>
      <dgm:spPr/>
      <dgm:t>
        <a:bodyPr/>
        <a:lstStyle/>
        <a:p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9403A-CADB-4BFC-8CBF-5D53860AEDF8}" type="parTrans" cxnId="{1530C291-0ED5-4E84-9642-199819037E8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FBAFB-3DA3-4ABE-BE22-719D9BAECC1A}" type="sibTrans" cxnId="{1530C291-0ED5-4E84-9642-199819037E8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BA49D-E5C9-495A-9F02-9F8F963D6192}">
      <dgm:prSet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Don’t let fear of getting it wrong prevent you from engaging with your patients; If you make a mistake, just own it, apologise and move on.</a:t>
          </a:r>
        </a:p>
      </dgm:t>
    </dgm:pt>
    <dgm:pt modelId="{09F6B848-18E8-45EA-89A5-4DF0D6B4692A}" type="parTrans" cxnId="{992011D2-D734-40C9-B24E-7083696D46A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9D98C-87E7-4705-9C61-0696932E2D6E}" type="sibTrans" cxnId="{992011D2-D734-40C9-B24E-7083696D46A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E1DC6-1AB7-4AB8-86F1-8D28D0C1F2CE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Engage</a:t>
          </a:r>
        </a:p>
      </dgm:t>
    </dgm:pt>
    <dgm:pt modelId="{10ADCA47-9B54-4D89-B717-BD78563BDF15}" type="sibTrans" cxnId="{54016021-68ED-48B3-8198-98094E341A1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14E2F-08A0-46F0-943F-1FF435186BC1}" type="parTrans" cxnId="{54016021-68ED-48B3-8198-98094E341A1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16B59-3D2C-45C1-806C-C09FB60CAD8C}">
      <dgm:prSet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Have inclusive literature. Share pronouns on your badge.</a:t>
          </a:r>
        </a:p>
      </dgm:t>
    </dgm:pt>
    <dgm:pt modelId="{5052D174-8BC2-442F-BE4B-E520E38BD19F}" type="parTrans" cxnId="{E637A78D-88C1-48E8-BFDF-9AB2AFAC1FD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65877-8398-4CDA-A157-0ED0D24B63C1}" type="sibTrans" cxnId="{E637A78D-88C1-48E8-BFDF-9AB2AFAC1FD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F1BC3-51A1-442E-B910-9F460A68A1A1}">
      <dgm:prSet phldrT="[Text]" custT="1"/>
      <dgm:spPr/>
      <dgm:t>
        <a:bodyPr/>
        <a:lstStyle/>
        <a:p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e.g. How can I support you today? What would you like me to know to make your care more comfortable? What do you need from me? Who is with you today?</a:t>
          </a:r>
        </a:p>
      </dgm:t>
    </dgm:pt>
    <dgm:pt modelId="{63BE13FC-238E-4F75-A175-988266FBD798}" type="parTrans" cxnId="{2D521013-5017-4938-9783-F1BF6E0314A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83673-3892-4454-A70E-DF8428C9590D}" type="sibTrans" cxnId="{2D521013-5017-4938-9783-F1BF6E0314A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4973E-B0CB-4AF4-A4F6-7819B3130E5B}" type="pres">
      <dgm:prSet presAssocID="{BFB9A573-D94C-45E9-BC0F-85DF4DCF2DC4}" presName="Name0" presStyleCnt="0">
        <dgm:presLayoutVars>
          <dgm:dir/>
          <dgm:animLvl val="lvl"/>
          <dgm:resizeHandles val="exact"/>
        </dgm:presLayoutVars>
      </dgm:prSet>
      <dgm:spPr/>
    </dgm:pt>
    <dgm:pt modelId="{5FFE0935-6129-41F1-9BC6-D00B5F25F7A7}" type="pres">
      <dgm:prSet presAssocID="{FC93BDBA-FCB1-494A-B6B9-28C9B26DF76E}" presName="linNode" presStyleCnt="0"/>
      <dgm:spPr/>
    </dgm:pt>
    <dgm:pt modelId="{C7A6AAED-CACD-4D39-8580-62C7F738B495}" type="pres">
      <dgm:prSet presAssocID="{FC93BDBA-FCB1-494A-B6B9-28C9B26DF76E}" presName="parentText" presStyleLbl="node1" presStyleIdx="0" presStyleCnt="3" custScaleX="72316">
        <dgm:presLayoutVars>
          <dgm:chMax val="1"/>
          <dgm:bulletEnabled val="1"/>
        </dgm:presLayoutVars>
      </dgm:prSet>
      <dgm:spPr/>
    </dgm:pt>
    <dgm:pt modelId="{4D9E5C97-EC15-471D-8A7A-E3E13409A3B3}" type="pres">
      <dgm:prSet presAssocID="{FC93BDBA-FCB1-494A-B6B9-28C9B26DF76E}" presName="descendantText" presStyleLbl="alignAccFollowNode1" presStyleIdx="0" presStyleCnt="3" custScaleX="100363">
        <dgm:presLayoutVars>
          <dgm:bulletEnabled val="1"/>
        </dgm:presLayoutVars>
      </dgm:prSet>
      <dgm:spPr/>
    </dgm:pt>
    <dgm:pt modelId="{74F27A03-2A4A-4C0D-825A-7F3EDF221CC9}" type="pres">
      <dgm:prSet presAssocID="{02E58C5A-8DD2-4003-8108-B08ED8BFF604}" presName="sp" presStyleCnt="0"/>
      <dgm:spPr/>
    </dgm:pt>
    <dgm:pt modelId="{47328831-7D39-4302-9845-BFA4FF42F808}" type="pres">
      <dgm:prSet presAssocID="{2F299FAB-439F-487E-83BC-F8CECB69C828}" presName="linNode" presStyleCnt="0"/>
      <dgm:spPr/>
    </dgm:pt>
    <dgm:pt modelId="{2F03265D-D79E-4340-B066-CD35438FD1B3}" type="pres">
      <dgm:prSet presAssocID="{2F299FAB-439F-487E-83BC-F8CECB69C828}" presName="parentText" presStyleLbl="node1" presStyleIdx="1" presStyleCnt="3" custScaleX="72316">
        <dgm:presLayoutVars>
          <dgm:chMax val="1"/>
          <dgm:bulletEnabled val="1"/>
        </dgm:presLayoutVars>
      </dgm:prSet>
      <dgm:spPr/>
    </dgm:pt>
    <dgm:pt modelId="{7A256DA5-4817-47D7-BB47-80DD710917EB}" type="pres">
      <dgm:prSet presAssocID="{2F299FAB-439F-487E-83BC-F8CECB69C828}" presName="descendantText" presStyleLbl="alignAccFollowNode1" presStyleIdx="1" presStyleCnt="3" custScaleX="100363">
        <dgm:presLayoutVars>
          <dgm:bulletEnabled val="1"/>
        </dgm:presLayoutVars>
      </dgm:prSet>
      <dgm:spPr/>
    </dgm:pt>
    <dgm:pt modelId="{6AAF22E8-E124-46E5-BDAE-0B0DD3BBECE6}" type="pres">
      <dgm:prSet presAssocID="{637B52AB-1517-4102-8986-A935349C8340}" presName="sp" presStyleCnt="0"/>
      <dgm:spPr/>
    </dgm:pt>
    <dgm:pt modelId="{7D572066-E9BB-4BA1-891A-D5938289D490}" type="pres">
      <dgm:prSet presAssocID="{1D3E1DC6-1AB7-4AB8-86F1-8D28D0C1F2CE}" presName="linNode" presStyleCnt="0"/>
      <dgm:spPr/>
    </dgm:pt>
    <dgm:pt modelId="{DDD6635A-16D1-4B21-B3CF-7BDCABA9CF37}" type="pres">
      <dgm:prSet presAssocID="{1D3E1DC6-1AB7-4AB8-86F1-8D28D0C1F2CE}" presName="parentText" presStyleLbl="node1" presStyleIdx="2" presStyleCnt="3" custScaleX="72316">
        <dgm:presLayoutVars>
          <dgm:chMax val="1"/>
          <dgm:bulletEnabled val="1"/>
        </dgm:presLayoutVars>
      </dgm:prSet>
      <dgm:spPr/>
    </dgm:pt>
    <dgm:pt modelId="{5C10CCC2-AF58-4BD4-A331-B3CAF1E9E655}" type="pres">
      <dgm:prSet presAssocID="{1D3E1DC6-1AB7-4AB8-86F1-8D28D0C1F2CE}" presName="descendantText" presStyleLbl="alignAccFollowNode1" presStyleIdx="2" presStyleCnt="3" custScaleX="100363">
        <dgm:presLayoutVars>
          <dgm:bulletEnabled val="1"/>
        </dgm:presLayoutVars>
      </dgm:prSet>
      <dgm:spPr/>
    </dgm:pt>
  </dgm:ptLst>
  <dgm:cxnLst>
    <dgm:cxn modelId="{D42CF007-45DD-4193-897D-6EB93BAB4AC8}" srcId="{2F299FAB-439F-487E-83BC-F8CECB69C828}" destId="{55761C57-85EB-4864-B28C-685CD1E16618}" srcOrd="0" destOrd="0" parTransId="{0795B946-E233-4FA0-B0BB-ABA96BD35419}" sibTransId="{E80F0F66-5E79-4686-84A4-7ED0C643923A}"/>
    <dgm:cxn modelId="{2D521013-5017-4938-9783-F1BF6E0314A6}" srcId="{2F299FAB-439F-487E-83BC-F8CECB69C828}" destId="{ED3F1BC3-51A1-442E-B910-9F460A68A1A1}" srcOrd="1" destOrd="0" parTransId="{63BE13FC-238E-4F75-A175-988266FBD798}" sibTransId="{AFC83673-3892-4454-A70E-DF8428C9590D}"/>
    <dgm:cxn modelId="{BEA16D13-6C78-4889-A0F6-926327AA84B5}" type="presOf" srcId="{796EF6C7-6F41-4172-AF43-88B3AD81237C}" destId="{4D9E5C97-EC15-471D-8A7A-E3E13409A3B3}" srcOrd="0" destOrd="0" presId="urn:microsoft.com/office/officeart/2005/8/layout/vList5"/>
    <dgm:cxn modelId="{54016021-68ED-48B3-8198-98094E341A19}" srcId="{BFB9A573-D94C-45E9-BC0F-85DF4DCF2DC4}" destId="{1D3E1DC6-1AB7-4AB8-86F1-8D28D0C1F2CE}" srcOrd="2" destOrd="0" parTransId="{26614E2F-08A0-46F0-943F-1FF435186BC1}" sibTransId="{10ADCA47-9B54-4D89-B717-BD78563BDF15}"/>
    <dgm:cxn modelId="{7FA41130-1553-433A-B581-C283DF2E1AF5}" type="presOf" srcId="{24259B38-37E8-4F6A-B681-74ED98D247CF}" destId="{4D9E5C97-EC15-471D-8A7A-E3E13409A3B3}" srcOrd="0" destOrd="1" presId="urn:microsoft.com/office/officeart/2005/8/layout/vList5"/>
    <dgm:cxn modelId="{EA159C32-7881-432C-A341-BDD4ACD01A0C}" srcId="{FC93BDBA-FCB1-494A-B6B9-28C9B26DF76E}" destId="{796EF6C7-6F41-4172-AF43-88B3AD81237C}" srcOrd="0" destOrd="0" parTransId="{DC01AF3E-0A52-4D26-8939-51FA0893D69F}" sibTransId="{4B27AC0B-90AF-477E-A3B5-73A7F4D621CE}"/>
    <dgm:cxn modelId="{82DE9F35-B9EF-4F91-967B-F7C94EDD7B69}" srcId="{BFB9A573-D94C-45E9-BC0F-85DF4DCF2DC4}" destId="{2F299FAB-439F-487E-83BC-F8CECB69C828}" srcOrd="1" destOrd="0" parTransId="{84F553F3-F5C0-410B-AFD9-92EBF720904B}" sibTransId="{637B52AB-1517-4102-8986-A935349C8340}"/>
    <dgm:cxn modelId="{8604A639-3849-48C7-9C3C-A427D6FBA6F7}" type="presOf" srcId="{FC93BDBA-FCB1-494A-B6B9-28C9B26DF76E}" destId="{C7A6AAED-CACD-4D39-8580-62C7F738B495}" srcOrd="0" destOrd="0" presId="urn:microsoft.com/office/officeart/2005/8/layout/vList5"/>
    <dgm:cxn modelId="{8153623E-F774-4CE0-B58E-74354B27BE19}" type="presOf" srcId="{55761C57-85EB-4864-B28C-685CD1E16618}" destId="{7A256DA5-4817-47D7-BB47-80DD710917EB}" srcOrd="0" destOrd="0" presId="urn:microsoft.com/office/officeart/2005/8/layout/vList5"/>
    <dgm:cxn modelId="{53C6ED45-C26F-4145-9CE8-074BE0CFF955}" type="presOf" srcId="{BFB9A573-D94C-45E9-BC0F-85DF4DCF2DC4}" destId="{9084973E-B0CB-4AF4-A4F6-7819B3130E5B}" srcOrd="0" destOrd="0" presId="urn:microsoft.com/office/officeart/2005/8/layout/vList5"/>
    <dgm:cxn modelId="{92018D79-9368-4812-9414-1A180C4B1535}" srcId="{BFB9A573-D94C-45E9-BC0F-85DF4DCF2DC4}" destId="{FC93BDBA-FCB1-494A-B6B9-28C9B26DF76E}" srcOrd="0" destOrd="0" parTransId="{40415CAA-C2F6-411C-9AD6-B8C9DEFE91FF}" sibTransId="{02E58C5A-8DD2-4003-8108-B08ED8BFF604}"/>
    <dgm:cxn modelId="{E430D55A-0D67-45E4-B93A-058AC128EA06}" type="presOf" srcId="{46016B59-3D2C-45C1-806C-C09FB60CAD8C}" destId="{5C10CCC2-AF58-4BD4-A331-B3CAF1E9E655}" srcOrd="0" destOrd="2" presId="urn:microsoft.com/office/officeart/2005/8/layout/vList5"/>
    <dgm:cxn modelId="{4D244086-EA01-4377-BB27-BC94E9A6B6A3}" type="presOf" srcId="{1D3E1DC6-1AB7-4AB8-86F1-8D28D0C1F2CE}" destId="{DDD6635A-16D1-4B21-B3CF-7BDCABA9CF37}" srcOrd="0" destOrd="0" presId="urn:microsoft.com/office/officeart/2005/8/layout/vList5"/>
    <dgm:cxn modelId="{D80A728A-8D3F-42BD-BCCB-180963449C6E}" srcId="{FC93BDBA-FCB1-494A-B6B9-28C9B26DF76E}" destId="{24259B38-37E8-4F6A-B681-74ED98D247CF}" srcOrd="1" destOrd="0" parTransId="{B7910164-0965-4C39-8561-D5C6E9BFB3DE}" sibTransId="{793D5F08-2F70-4E53-BBD9-22276883B84D}"/>
    <dgm:cxn modelId="{E637A78D-88C1-48E8-BFDF-9AB2AFAC1FD6}" srcId="{1D3E1DC6-1AB7-4AB8-86F1-8D28D0C1F2CE}" destId="{46016B59-3D2C-45C1-806C-C09FB60CAD8C}" srcOrd="2" destOrd="0" parTransId="{5052D174-8BC2-442F-BE4B-E520E38BD19F}" sibTransId="{2EA65877-8398-4CDA-A157-0ED0D24B63C1}"/>
    <dgm:cxn modelId="{1530C291-0ED5-4E84-9642-199819037E8C}" srcId="{1D3E1DC6-1AB7-4AB8-86F1-8D28D0C1F2CE}" destId="{BF31568F-AB1A-4538-99E5-ADC63962C912}" srcOrd="3" destOrd="0" parTransId="{32B9403A-CADB-4BFC-8CBF-5D53860AEDF8}" sibTransId="{325FBAFB-3DA3-4ABE-BE22-719D9BAECC1A}"/>
    <dgm:cxn modelId="{78B18D9A-3904-428A-BB72-BDA5D73F1CEB}" type="presOf" srcId="{ED3F1BC3-51A1-442E-B910-9F460A68A1A1}" destId="{7A256DA5-4817-47D7-BB47-80DD710917EB}" srcOrd="0" destOrd="1" presId="urn:microsoft.com/office/officeart/2005/8/layout/vList5"/>
    <dgm:cxn modelId="{BD21ACAD-A8B6-42E8-8707-B9D6F51F21AF}" type="presOf" srcId="{9254F1CA-1550-4CCB-9C10-7AE87596E992}" destId="{5C10CCC2-AF58-4BD4-A331-B3CAF1E9E655}" srcOrd="0" destOrd="0" presId="urn:microsoft.com/office/officeart/2005/8/layout/vList5"/>
    <dgm:cxn modelId="{CF54E7CA-2C92-4580-AB67-24DB3E56498D}" type="presOf" srcId="{2F299FAB-439F-487E-83BC-F8CECB69C828}" destId="{2F03265D-D79E-4340-B066-CD35438FD1B3}" srcOrd="0" destOrd="0" presId="urn:microsoft.com/office/officeart/2005/8/layout/vList5"/>
    <dgm:cxn modelId="{992011D2-D734-40C9-B24E-7083696D46AD}" srcId="{1D3E1DC6-1AB7-4AB8-86F1-8D28D0C1F2CE}" destId="{D02BA49D-E5C9-495A-9F02-9F8F963D6192}" srcOrd="1" destOrd="0" parTransId="{09F6B848-18E8-45EA-89A5-4DF0D6B4692A}" sibTransId="{3049D98C-87E7-4705-9C61-0696932E2D6E}"/>
    <dgm:cxn modelId="{853F60D4-EC67-455B-A5C1-AD5C26464D3C}" type="presOf" srcId="{D02BA49D-E5C9-495A-9F02-9F8F963D6192}" destId="{5C10CCC2-AF58-4BD4-A331-B3CAF1E9E655}" srcOrd="0" destOrd="1" presId="urn:microsoft.com/office/officeart/2005/8/layout/vList5"/>
    <dgm:cxn modelId="{DB0D43DA-89B1-4893-99AA-501E1AF839DA}" srcId="{1D3E1DC6-1AB7-4AB8-86F1-8D28D0C1F2CE}" destId="{9254F1CA-1550-4CCB-9C10-7AE87596E992}" srcOrd="0" destOrd="0" parTransId="{5342DCCA-3DAC-48EC-9E18-838679317741}" sibTransId="{E81C4A29-84AC-4FF9-AE4F-17626BB8FE4E}"/>
    <dgm:cxn modelId="{3D0ABADF-F094-4812-BDAE-334104E43685}" type="presOf" srcId="{BF31568F-AB1A-4538-99E5-ADC63962C912}" destId="{5C10CCC2-AF58-4BD4-A331-B3CAF1E9E655}" srcOrd="0" destOrd="3" presId="urn:microsoft.com/office/officeart/2005/8/layout/vList5"/>
    <dgm:cxn modelId="{26B45AC9-5386-4AE2-8261-EE79CAC3BBAA}" type="presParOf" srcId="{9084973E-B0CB-4AF4-A4F6-7819B3130E5B}" destId="{5FFE0935-6129-41F1-9BC6-D00B5F25F7A7}" srcOrd="0" destOrd="0" presId="urn:microsoft.com/office/officeart/2005/8/layout/vList5"/>
    <dgm:cxn modelId="{54CEC2A5-9582-4F8C-BED6-04BB54D62D8B}" type="presParOf" srcId="{5FFE0935-6129-41F1-9BC6-D00B5F25F7A7}" destId="{C7A6AAED-CACD-4D39-8580-62C7F738B495}" srcOrd="0" destOrd="0" presId="urn:microsoft.com/office/officeart/2005/8/layout/vList5"/>
    <dgm:cxn modelId="{3A904C37-E22F-4592-80E2-6D285104C521}" type="presParOf" srcId="{5FFE0935-6129-41F1-9BC6-D00B5F25F7A7}" destId="{4D9E5C97-EC15-471D-8A7A-E3E13409A3B3}" srcOrd="1" destOrd="0" presId="urn:microsoft.com/office/officeart/2005/8/layout/vList5"/>
    <dgm:cxn modelId="{03A7C7F2-ADFB-4CC1-9CC6-EA26C77C3B09}" type="presParOf" srcId="{9084973E-B0CB-4AF4-A4F6-7819B3130E5B}" destId="{74F27A03-2A4A-4C0D-825A-7F3EDF221CC9}" srcOrd="1" destOrd="0" presId="urn:microsoft.com/office/officeart/2005/8/layout/vList5"/>
    <dgm:cxn modelId="{722CEB51-A9DD-4A81-8E65-0201F29259BE}" type="presParOf" srcId="{9084973E-B0CB-4AF4-A4F6-7819B3130E5B}" destId="{47328831-7D39-4302-9845-BFA4FF42F808}" srcOrd="2" destOrd="0" presId="urn:microsoft.com/office/officeart/2005/8/layout/vList5"/>
    <dgm:cxn modelId="{08A0FAD4-679B-43D8-BF8D-161A8E05376F}" type="presParOf" srcId="{47328831-7D39-4302-9845-BFA4FF42F808}" destId="{2F03265D-D79E-4340-B066-CD35438FD1B3}" srcOrd="0" destOrd="0" presId="urn:microsoft.com/office/officeart/2005/8/layout/vList5"/>
    <dgm:cxn modelId="{7834545F-9899-4FEF-8740-5FC09EE3CA76}" type="presParOf" srcId="{47328831-7D39-4302-9845-BFA4FF42F808}" destId="{7A256DA5-4817-47D7-BB47-80DD710917EB}" srcOrd="1" destOrd="0" presId="urn:microsoft.com/office/officeart/2005/8/layout/vList5"/>
    <dgm:cxn modelId="{D422C725-FA33-4AEC-BF66-7B9D2D2B5B80}" type="presParOf" srcId="{9084973E-B0CB-4AF4-A4F6-7819B3130E5B}" destId="{6AAF22E8-E124-46E5-BDAE-0B0DD3BBECE6}" srcOrd="3" destOrd="0" presId="urn:microsoft.com/office/officeart/2005/8/layout/vList5"/>
    <dgm:cxn modelId="{5AE75A57-991B-4F1A-96E2-0E1AA37E06AB}" type="presParOf" srcId="{9084973E-B0CB-4AF4-A4F6-7819B3130E5B}" destId="{7D572066-E9BB-4BA1-891A-D5938289D490}" srcOrd="4" destOrd="0" presId="urn:microsoft.com/office/officeart/2005/8/layout/vList5"/>
    <dgm:cxn modelId="{D38B16F1-F68A-478E-9C60-E2B3377EDFB2}" type="presParOf" srcId="{7D572066-E9BB-4BA1-891A-D5938289D490}" destId="{DDD6635A-16D1-4B21-B3CF-7BDCABA9CF37}" srcOrd="0" destOrd="0" presId="urn:microsoft.com/office/officeart/2005/8/layout/vList5"/>
    <dgm:cxn modelId="{815D34EB-6BA6-44FE-AE0B-090E28D18A2C}" type="presParOf" srcId="{7D572066-E9BB-4BA1-891A-D5938289D490}" destId="{5C10CCC2-AF58-4BD4-A331-B3CAF1E9E6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E5C97-EC15-471D-8A7A-E3E13409A3B3}">
      <dsp:nvSpPr>
        <dsp:cNvPr id="0" name=""/>
        <dsp:cNvSpPr/>
      </dsp:nvSpPr>
      <dsp:spPr>
        <a:xfrm rot="5400000">
          <a:off x="7057444" y="-3264225"/>
          <a:ext cx="893797" cy="76490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0" kern="1200" dirty="0">
              <a:latin typeface="Arial" panose="020B0604020202020204" pitchFamily="34" charset="0"/>
              <a:cs typeface="Arial" panose="020B0604020202020204" pitchFamily="34" charset="0"/>
            </a:rPr>
            <a:t>Ask about </a:t>
          </a:r>
          <a:r>
            <a:rPr lang="en-GB" sz="1600" i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gender, sexuality, family type, </a:t>
          </a:r>
          <a:r>
            <a:rPr lang="en-GB" sz="1600" i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pro-nouns and preferred names</a:t>
          </a:r>
          <a:endParaRPr lang="en-GB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0" kern="12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Let patients lead with terminology</a:t>
          </a:r>
          <a:endParaRPr lang="en-GB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79801" y="157050"/>
        <a:ext cx="7605451" cy="806533"/>
      </dsp:txXfrm>
    </dsp:sp>
    <dsp:sp modelId="{C7A6AAED-CACD-4D39-8580-62C7F738B495}">
      <dsp:nvSpPr>
        <dsp:cNvPr id="0" name=""/>
        <dsp:cNvSpPr/>
      </dsp:nvSpPr>
      <dsp:spPr>
        <a:xfrm>
          <a:off x="579580" y="1692"/>
          <a:ext cx="3100221" cy="1117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Don’t assume</a:t>
          </a:r>
        </a:p>
      </dsp:txBody>
      <dsp:txXfrm>
        <a:off x="634120" y="56232"/>
        <a:ext cx="2991141" cy="1008167"/>
      </dsp:txXfrm>
    </dsp:sp>
    <dsp:sp modelId="{7A256DA5-4817-47D7-BB47-80DD710917EB}">
      <dsp:nvSpPr>
        <dsp:cNvPr id="0" name=""/>
        <dsp:cNvSpPr/>
      </dsp:nvSpPr>
      <dsp:spPr>
        <a:xfrm rot="5400000">
          <a:off x="7057444" y="-2091115"/>
          <a:ext cx="893797" cy="76490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Allow people to tell you if there’s anything else they think you should know in relation to their care.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e.g. How can I support you today? What would you like me to know to make your care more comfortable? What do you need from me? Who is with you today?</a:t>
          </a:r>
        </a:p>
      </dsp:txBody>
      <dsp:txXfrm rot="-5400000">
        <a:off x="3679801" y="1330160"/>
        <a:ext cx="7605451" cy="806533"/>
      </dsp:txXfrm>
    </dsp:sp>
    <dsp:sp modelId="{2F03265D-D79E-4340-B066-CD35438FD1B3}">
      <dsp:nvSpPr>
        <dsp:cNvPr id="0" name=""/>
        <dsp:cNvSpPr/>
      </dsp:nvSpPr>
      <dsp:spPr>
        <a:xfrm>
          <a:off x="579580" y="1174802"/>
          <a:ext cx="3100221" cy="1117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Ask open questions</a:t>
          </a:r>
          <a:endParaRPr lang="en-GB" sz="2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120" y="1229342"/>
        <a:ext cx="2991141" cy="1008167"/>
      </dsp:txXfrm>
    </dsp:sp>
    <dsp:sp modelId="{5C10CCC2-AF58-4BD4-A331-B3CAF1E9E655}">
      <dsp:nvSpPr>
        <dsp:cNvPr id="0" name=""/>
        <dsp:cNvSpPr/>
      </dsp:nvSpPr>
      <dsp:spPr>
        <a:xfrm rot="5400000">
          <a:off x="7057444" y="-918006"/>
          <a:ext cx="893797" cy="76490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Don’t let fear of getting it wrong prevent you from engaging with your patients; If you make a mistake, just own it, apologise and move 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Have inclusive literature. Share pronouns on your badge.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79801" y="2503269"/>
        <a:ext cx="7605451" cy="806533"/>
      </dsp:txXfrm>
    </dsp:sp>
    <dsp:sp modelId="{DDD6635A-16D1-4B21-B3CF-7BDCABA9CF37}">
      <dsp:nvSpPr>
        <dsp:cNvPr id="0" name=""/>
        <dsp:cNvSpPr/>
      </dsp:nvSpPr>
      <dsp:spPr>
        <a:xfrm>
          <a:off x="579580" y="2347911"/>
          <a:ext cx="3100221" cy="1117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Engage</a:t>
          </a:r>
        </a:p>
      </dsp:txBody>
      <dsp:txXfrm>
        <a:off x="634120" y="2402451"/>
        <a:ext cx="2991141" cy="1008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7B688-BB11-888A-9FB7-623B0B849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CDA1D-D100-FBD5-9FF9-02C5B3096D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6E772-77E6-4AE8-907C-3D8C40538181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CECDD-4626-5DFF-68B0-6D9B3EB5A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BFA32-1B12-2A3C-94F1-9B4F52A56C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B0BD-543F-485E-A6AD-8A0EED92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1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3B22-4BA9-4E42-8189-C73C10D5C785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496C-A444-4FFA-8254-D6CDF838A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8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play or access the training film here: https://youtu.be/CBa0OanCtKc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3496C-A444-4FFA-8254-D6CDF838A4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5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CAA1-B02B-BB88-82F5-45CB35A13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20142-C418-49DD-EA98-C7BC97C68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8578A-F252-54FE-FDA4-632C9386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DDE1-8017-DB14-5CE9-6B85C265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1BF0-ED2E-0CF5-D5C0-B7980C43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DBAC2-D221-FCA8-0E4D-84DE97740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673" y="1371600"/>
            <a:ext cx="57333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7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25F4-3A0E-396B-41C3-BFA38408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A625A-75A3-8F5D-40DE-C82689E67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93AA-4C3C-0CE1-A3A8-48E1A50F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0C60-58F7-2D2B-E592-46629338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D86-FF34-FFAF-A483-06588206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DB08C-424F-2C15-FBF1-C9E4907D2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D64F8-8270-48EE-D077-A09CBC40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6DF0-8051-B447-B8F2-BF101117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1314-8901-B754-5B38-173BD426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3C20-2812-B6F2-827D-4FE0DBDF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4345-73B4-1D56-816C-0E40C21E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F542-EA5C-A8EF-74BE-E62A33C5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EEA6-D1C6-0B23-FD8C-B0F609A0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7B491-8CE3-8499-898C-40A0F7E0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D349F-5B4A-0868-B87F-238A9600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648-0A86-0ADC-77E8-A97FBF88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2EF39-FB3B-FBE0-3C69-35C8ACDB9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DE76-8A3B-3FB5-63FB-14A58B08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3B5DB-133A-5A3A-9A68-C5DDE2DD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F98A-5CFF-A0F7-B08E-71AF8C43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2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7F0-C934-991F-0FC0-11188CCB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1CF8-B108-9105-3222-E07437EF7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F47D2-21D7-D6F9-26C8-CE6D3C61A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B284E-93A7-3ED9-FD5A-9B9909E1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70683-3070-6E18-5D9B-2FAAFF59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3D9E9-3DA6-9C7B-809C-2E2707DE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1FE2-3162-7E66-2604-A04F336A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25EEF-F343-91F9-AB76-69400901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878B-69C4-FD9A-ECE1-3A9C50713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B1AEC-548B-05E7-EFEF-7FB245E47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DCCAC-686E-DA5D-8366-CB3BCA265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EA8C8-E9C7-79F9-E9D7-E4809635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E9056-EEC7-57AC-2187-C1B5CE2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FA667-424D-0414-CA1E-64A605B2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7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D3E1-1873-5B3B-0ECF-6A27C650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31221-BA71-497A-3B00-F9C56E4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DE2C-D1B5-21FA-1FA0-84BB905D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A1732-99F0-F4D8-29DD-A710F992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982CA-4E59-1B77-2F29-974AF807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DB2A0-2955-74A3-BA1D-CF9A73A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3724-29F0-5167-C96D-A9FB05AE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9D9D-2213-1C72-4702-44BF5F18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AD13-0258-E652-8FC0-EC11FBA8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65837-5D1E-A224-79A5-B21B44AB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593FF-671F-232A-1BDE-4B372D92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9EE11-5498-A49F-7EFB-0CEA5943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53684-3C7A-BA65-A542-0EAACE58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1CB0-F711-E4D3-5F0C-4868690A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589EE-7614-6521-2F4D-C8E18B9C3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8F0E7-0FDC-E172-1BF7-9ACEB05D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316FB-9108-D0BA-0091-ED1532DF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87C7-E315-7A4A-A1EB-ECC9AB802C5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785DE-E0FC-9327-DC12-695734E2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1A12A-5F94-7D01-3F7C-D2B80953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E263E-ECE9-1427-66EC-496203FC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4DCB0-6167-8455-1435-5C92F93C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4A17-2B73-C395-FBF8-FA993E4FB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F039-FD59-FD62-F878-3FEBF4D1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85FE-D513-E282-B9FE-F7E26692F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10447-5C0E-0BF5-8543-3748A378236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1"/>
            <a:ext cx="12192009" cy="104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E2FA7-F608-5D82-CB5C-7E2BC95D3C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241771"/>
            <a:ext cx="12192000" cy="6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Ba0OanCtKc?feature=oembed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63767-EE94-2586-D18B-6076437988E5}"/>
              </a:ext>
            </a:extLst>
          </p:cNvPr>
          <p:cNvSpPr txBox="1"/>
          <p:nvPr/>
        </p:nvSpPr>
        <p:spPr>
          <a:xfrm>
            <a:off x="1749912" y="1951803"/>
            <a:ext cx="6819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</a:rPr>
              <a:t>LGBTQIA+ Awareness Training Workshop</a:t>
            </a:r>
            <a:endParaRPr lang="en-GB" sz="44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E76F3-C877-C5DC-BBE5-1B7BD26F1904}"/>
              </a:ext>
            </a:extLst>
          </p:cNvPr>
          <p:cNvSpPr txBox="1"/>
          <p:nvPr/>
        </p:nvSpPr>
        <p:spPr>
          <a:xfrm>
            <a:off x="1749912" y="3683913"/>
            <a:ext cx="5299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</a:rPr>
              <a:t>Improving communication and care</a:t>
            </a:r>
            <a:endParaRPr lang="en-GB" sz="220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1B7CE5-D32F-02EF-0E0D-C5CBC73B45E9}"/>
              </a:ext>
            </a:extLst>
          </p:cNvPr>
          <p:cNvCxnSpPr/>
          <p:nvPr/>
        </p:nvCxnSpPr>
        <p:spPr>
          <a:xfrm>
            <a:off x="1805600" y="3459647"/>
            <a:ext cx="43920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C32F9B-8D06-9F6E-19C8-5F7BAC5B25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371600"/>
            <a:ext cx="599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B94EE6-3815-0E53-7BCC-204170FD6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808354-AF13-EC38-63D0-C52A47587D98}"/>
              </a:ext>
            </a:extLst>
          </p:cNvPr>
          <p:cNvSpPr txBox="1">
            <a:spLocks/>
          </p:cNvSpPr>
          <p:nvPr/>
        </p:nvSpPr>
        <p:spPr>
          <a:xfrm>
            <a:off x="937027" y="1469977"/>
            <a:ext cx="11019600" cy="101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Additional support services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Scan the QR code for additional services and LGBTQ specific support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FDB473-283F-1984-E32B-00A01F60B7CA}"/>
              </a:ext>
            </a:extLst>
          </p:cNvPr>
          <p:cNvSpPr txBox="1">
            <a:spLocks/>
          </p:cNvSpPr>
          <p:nvPr/>
        </p:nvSpPr>
        <p:spPr>
          <a:xfrm>
            <a:off x="937027" y="2690786"/>
            <a:ext cx="8568480" cy="322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Macmillan Cancer Support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OUTpatients</a:t>
            </a: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LGBTIQ+ Cancer Charity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Whittington Health Macmillan Information and Support Service 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NHS Talking Therapies services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Hospice UK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Teenage Cancer Trust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Shine Cancer Support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UCATS- UK Cancer and Transition Service</a:t>
            </a: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6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LGBTQ+ Walnut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8078FA-AD6C-BDFA-390C-69AE3D5835CE}"/>
              </a:ext>
            </a:extLst>
          </p:cNvPr>
          <p:cNvSpPr txBox="1">
            <a:spLocks/>
          </p:cNvSpPr>
          <p:nvPr/>
        </p:nvSpPr>
        <p:spPr>
          <a:xfrm>
            <a:off x="9744329" y="2690786"/>
            <a:ext cx="8568480" cy="322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Scan me</a:t>
            </a: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581BC1-687A-29F5-DE90-D7E1F380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187" y="3104405"/>
            <a:ext cx="2246440" cy="22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1B221-0C1C-E5FF-C32B-5B3EDC739EA6}"/>
              </a:ext>
            </a:extLst>
          </p:cNvPr>
          <p:cNvSpPr txBox="1"/>
          <p:nvPr/>
        </p:nvSpPr>
        <p:spPr>
          <a:xfrm>
            <a:off x="1878076" y="1614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</a:rPr>
              <a:t>With thanks 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B9672-1681-8E68-A50A-B5B1637BF94D}"/>
              </a:ext>
            </a:extLst>
          </p:cNvPr>
          <p:cNvCxnSpPr>
            <a:cxnSpLocks/>
          </p:cNvCxnSpPr>
          <p:nvPr/>
        </p:nvCxnSpPr>
        <p:spPr>
          <a:xfrm>
            <a:off x="1878077" y="2464661"/>
            <a:ext cx="8498542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8EA2F6-4D27-0D8A-77A5-0E0DDBB98BF5}"/>
              </a:ext>
            </a:extLst>
          </p:cNvPr>
          <p:cNvSpPr txBox="1"/>
          <p:nvPr/>
        </p:nvSpPr>
        <p:spPr>
          <a:xfrm>
            <a:off x="1878076" y="2481752"/>
            <a:ext cx="84985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Macmillan for funding the project and the film.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Whittington Health NHS Trust colleagues and the Macmillan support team.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project has been supported by the North Central London Cancer Alliance.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Colleagues at the Whittington NHS Trust for their support and allowing us to use their facilities to film this video.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their support.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the patients and colleagues who who shared their stories.</a:t>
            </a: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780FC-4517-8A5F-B28D-6521D5FA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13" y="5750228"/>
            <a:ext cx="2100437" cy="487367"/>
          </a:xfrm>
          <a:prstGeom prst="rect">
            <a:avLst/>
          </a:prstGeom>
        </p:spPr>
      </p:pic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D3E0F21F-62EA-84AA-173E-0FEEE2B2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3" y="5689291"/>
            <a:ext cx="1842284" cy="6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4B83-D505-EEBA-84AE-AF72CE381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42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Purpose of this workshop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C962-E957-F4B0-EB91-4BC1A214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899700"/>
            <a:ext cx="9144000" cy="165576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training is to support NHS and Social Care departments and to facilitate discussion regarding interacting positively with LGBTQIA+ patients and their families.</a:t>
            </a: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film was based on interviews conducted by ‘Wake the Beast’ theatre company with LGBTQIA+ Patients and Health Care Professionals and is based on their own real experiences.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3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C0CDAC-C9F7-68AB-CCF4-1EA0E95D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2BB4-8149-C562-0E60-52A687B56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959" y="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Suggested agenda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DAC1ED-843B-9EF3-F18D-AE97A94EA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Placeholder 4">
            <a:extLst>
              <a:ext uri="{FF2B5EF4-FFF2-40B4-BE49-F238E27FC236}">
                <a16:creationId xmlns:a16="http://schemas.microsoft.com/office/drawing/2014/main" id="{5EB59FD0-6158-F514-E462-54D0A87F9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44792"/>
              </p:ext>
            </p:extLst>
          </p:nvPr>
        </p:nvGraphicFramePr>
        <p:xfrm>
          <a:off x="878959" y="2856562"/>
          <a:ext cx="10668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9886">
                  <a:extLst>
                    <a:ext uri="{9D8B030D-6E8A-4147-A177-3AD203B41FA5}">
                      <a16:colId xmlns:a16="http://schemas.microsoft.com/office/drawing/2014/main" val="439476097"/>
                    </a:ext>
                  </a:extLst>
                </a:gridCol>
                <a:gridCol w="1366683">
                  <a:extLst>
                    <a:ext uri="{9D8B030D-6E8A-4147-A177-3AD203B41FA5}">
                      <a16:colId xmlns:a16="http://schemas.microsoft.com/office/drawing/2014/main" val="3438089182"/>
                    </a:ext>
                  </a:extLst>
                </a:gridCol>
                <a:gridCol w="4562168">
                  <a:extLst>
                    <a:ext uri="{9D8B030D-6E8A-4147-A177-3AD203B41FA5}">
                      <a16:colId xmlns:a16="http://schemas.microsoft.com/office/drawing/2014/main" val="3450301068"/>
                    </a:ext>
                  </a:extLst>
                </a:gridCol>
                <a:gridCol w="3569263">
                  <a:extLst>
                    <a:ext uri="{9D8B030D-6E8A-4147-A177-3AD203B41FA5}">
                      <a16:colId xmlns:a16="http://schemas.microsoft.com/office/drawing/2014/main" val="674001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13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 of session and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Trainer / workshop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1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Play ‘The Q Factor’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Trainer / workshop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7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Discussion using suggested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5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Summary with key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Trainer / workshop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Feedback survey (via QR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Delegates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3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5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7B49B3-07EB-60A7-DFF2-37DF8918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C8DA-699A-F321-DE3B-7288ECCCF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958" y="0"/>
            <a:ext cx="9870557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Why it matters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9A59B9-69F7-13F2-70D8-8651FFB4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958" y="2601119"/>
            <a:ext cx="9870557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organisations have legal and ethical duties to reduce inequalities in access to healthcare services and related outcomes.</a:t>
            </a:r>
            <a:r>
              <a:rPr lang="en-GB" sz="7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l"/>
            <a:r>
              <a:rPr lang="en-GB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lesbian, gay, bisexual and/or transgender (LGBT+) people continue to experience and anticipate discrimination in health and social care.</a:t>
            </a:r>
            <a:r>
              <a:rPr lang="en-GB" sz="7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</a:p>
          <a:p>
            <a:pPr algn="l"/>
            <a:r>
              <a:rPr lang="en-GB" sz="7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in seven LGBT people (14 per cent) avoid seeking healthcare for fear of discrimination from staff.</a:t>
            </a:r>
            <a:r>
              <a:rPr lang="en-GB" sz="7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/>
            <a:r>
              <a:rPr lang="en-GB" sz="7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in eight LGBT people (13 per cent) have experienced some form of unequal treatment from healthcare staff because they’re LGBT.</a:t>
            </a:r>
            <a:r>
              <a:rPr lang="en-GB" sz="7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/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More than a quarter of trans people (27%) reported that they ‘always’ or ‘often’ avoid GP visits for cervical cancer screening or prostate checks.</a:t>
            </a:r>
            <a:r>
              <a:rPr lang="en-GB" sz="7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7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CB1BC-6457-DB32-DAA9-39CEC7011F63}"/>
              </a:ext>
            </a:extLst>
          </p:cNvPr>
          <p:cNvSpPr txBox="1"/>
          <p:nvPr/>
        </p:nvSpPr>
        <p:spPr>
          <a:xfrm>
            <a:off x="878958" y="5392890"/>
            <a:ext cx="9701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Braybrook D, Bristowe K, Timmins L</a:t>
            </a:r>
            <a:r>
              <a:rPr lang="en-GB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 al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 about sexual orientation and gender between clinicians, LGBT+ people facing serious illness and their significant others: a qualitative interview study of experiences, preferences and recommendations. </a:t>
            </a:r>
            <a:r>
              <a:rPr lang="en-GB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BMJ Quality &amp; Safety 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2023;</a:t>
            </a:r>
            <a:r>
              <a:rPr lang="en-GB" sz="1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32:</a:t>
            </a: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109-120.</a:t>
            </a:r>
          </a:p>
          <a:p>
            <a:pPr algn="l">
              <a:buNone/>
            </a:pP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LGBT in Britain. Health Report 2018. Stonewall. Authors: Chaka L. Bachmann, Becca Gooch</a:t>
            </a:r>
          </a:p>
          <a:p>
            <a:pPr algn="l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3. Trans lives survey 2021: Enduring the UK’s hostile environment </a:t>
            </a:r>
          </a:p>
          <a:p>
            <a:pPr algn="l">
              <a:buNone/>
            </a:pPr>
            <a:r>
              <a:rPr lang="en-GB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Links to references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are at the back of this slide deck</a:t>
            </a:r>
            <a:endParaRPr lang="en-GB" sz="1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0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5D9860-55A4-83D8-5D6A-6ED868EC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Q Factor: LGBTQIA+ awareness training film for staff">
            <a:hlinkClick r:id="" action="ppaction://media"/>
            <a:extLst>
              <a:ext uri="{FF2B5EF4-FFF2-40B4-BE49-F238E27FC236}">
                <a16:creationId xmlns:a16="http://schemas.microsoft.com/office/drawing/2014/main" id="{B03022A8-E901-B516-39AF-192C8A3078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01A56F-1134-ED09-A8BC-740EDB0F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1B3546A-5C27-EE7A-2BDF-B7729D7832EE}"/>
              </a:ext>
            </a:extLst>
          </p:cNvPr>
          <p:cNvSpPr txBox="1">
            <a:spLocks/>
          </p:cNvSpPr>
          <p:nvPr/>
        </p:nvSpPr>
        <p:spPr>
          <a:xfrm>
            <a:off x="407381" y="1587528"/>
            <a:ext cx="11019600" cy="101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00" dirty="0">
                <a:latin typeface="Arial" panose="020B0604020202020204" pitchFamily="34" charset="0"/>
                <a:cs typeface="Arial" panose="020B0604020202020204" pitchFamily="34" charset="0"/>
              </a:rPr>
              <a:t>Suggested questions for discussion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CDAF16-63CC-1787-7795-92BDD98226CC}"/>
              </a:ext>
            </a:extLst>
          </p:cNvPr>
          <p:cNvSpPr txBox="1">
            <a:spLocks/>
          </p:cNvSpPr>
          <p:nvPr/>
        </p:nvSpPr>
        <p:spPr>
          <a:xfrm>
            <a:off x="182484" y="2171700"/>
            <a:ext cx="11827031" cy="3971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is your response to the film?</a:t>
            </a:r>
          </a:p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were some of the events that you observed that had a negative impact on the 3 patients?</a:t>
            </a:r>
          </a:p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did the 3 patients feel as a result of these events?</a:t>
            </a:r>
          </a:p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From your own experience or observation what challenges might LGBTQIA+ patients encounter when interacting with the NHS/social care? What examples do you have from your own department/practice?</a:t>
            </a:r>
          </a:p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Thinking about your own department/practice, how can you apply what has been discussed to the interactions that you have with LGBTQIA+ patients?</a:t>
            </a:r>
          </a:p>
          <a:p>
            <a:pPr marL="1028665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is already in place? </a:t>
            </a:r>
          </a:p>
          <a:p>
            <a:pPr marL="1028665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additional measures could be implemented? How might these changes positively impact LGBTQIA+ patients?</a:t>
            </a:r>
          </a:p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will you personally do differently as a result of this training/discussion?</a:t>
            </a:r>
          </a:p>
          <a:p>
            <a:pPr marL="571489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will your department/practice follow up to ensure that you have embedded these changes?</a:t>
            </a:r>
          </a:p>
        </p:txBody>
      </p:sp>
    </p:spTree>
    <p:extLst>
      <p:ext uri="{BB962C8B-B14F-4D97-AF65-F5344CB8AC3E}">
        <p14:creationId xmlns:p14="http://schemas.microsoft.com/office/powerpoint/2010/main" val="119774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BD94C47-16F9-1CEE-D6AE-916AF347F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8432CA-8BFE-1280-B0F1-962AD3034D3A}"/>
              </a:ext>
            </a:extLst>
          </p:cNvPr>
          <p:cNvSpPr txBox="1">
            <a:spLocks/>
          </p:cNvSpPr>
          <p:nvPr/>
        </p:nvSpPr>
        <p:spPr>
          <a:xfrm>
            <a:off x="1032722" y="1600200"/>
            <a:ext cx="11019600" cy="101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Alternative discussion Idea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larger groups or where additional time allows (30 mins)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1DC1E3-4679-C7DF-67CD-572115C083DA}"/>
              </a:ext>
            </a:extLst>
          </p:cNvPr>
          <p:cNvSpPr txBox="1">
            <a:spLocks/>
          </p:cNvSpPr>
          <p:nvPr/>
        </p:nvSpPr>
        <p:spPr>
          <a:xfrm>
            <a:off x="1032722" y="2733449"/>
            <a:ext cx="10521103" cy="322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Divide the group into 3.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Each group to discuss a patient (10 mins)</a:t>
            </a:r>
          </a:p>
          <a:p>
            <a:pPr marL="1028665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Nneka (lesbian patient)</a:t>
            </a:r>
          </a:p>
          <a:p>
            <a:pPr marL="1028665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James (gay patient)</a:t>
            </a:r>
          </a:p>
          <a:p>
            <a:pPr marL="1028665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Mel (trans patient)</a:t>
            </a:r>
          </a:p>
          <a:p>
            <a:pPr marL="228589" algn="l">
              <a:lnSpc>
                <a:spcPct val="100000"/>
              </a:lnSpc>
            </a:pP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happened to this patient? How might this patient’s experience be improved?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Feedback to the group and discuss (5 mins each)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Thinking about your own department/practice, how can you apply what has been discussed to the interactions that you have with LGBTQIA+ patients? (5 mins)</a:t>
            </a:r>
          </a:p>
        </p:txBody>
      </p:sp>
    </p:spTree>
    <p:extLst>
      <p:ext uri="{BB962C8B-B14F-4D97-AF65-F5344CB8AC3E}">
        <p14:creationId xmlns:p14="http://schemas.microsoft.com/office/powerpoint/2010/main" val="75769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A7D2A-EE13-A112-96BF-72A0AE4A9A3B}"/>
              </a:ext>
            </a:extLst>
          </p:cNvPr>
          <p:cNvSpPr txBox="1"/>
          <p:nvPr/>
        </p:nvSpPr>
        <p:spPr>
          <a:xfrm>
            <a:off x="4100455" y="1850315"/>
            <a:ext cx="1796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</a:rPr>
              <a:t>Click to add text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F5B00F-581E-9C72-9153-B389664F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455" y="689112"/>
            <a:ext cx="11019600" cy="1014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C94844-737B-78EC-F0D2-B4854E85C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234079"/>
              </p:ext>
            </p:extLst>
          </p:nvPr>
        </p:nvGraphicFramePr>
        <p:xfrm>
          <a:off x="0" y="2062078"/>
          <a:ext cx="11908465" cy="34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84EB1E-A641-0177-A6B1-0A7773FA2E89}"/>
              </a:ext>
            </a:extLst>
          </p:cNvPr>
          <p:cNvSpPr/>
          <p:nvPr/>
        </p:nvSpPr>
        <p:spPr>
          <a:xfrm>
            <a:off x="586200" y="5571416"/>
            <a:ext cx="10748107" cy="7017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Remember, small differences in your behaviour towards LGBTQIA+ patients can make a big difference to how they feel and engage with health and care services. </a:t>
            </a:r>
          </a:p>
        </p:txBody>
      </p:sp>
    </p:spTree>
    <p:extLst>
      <p:ext uri="{BB962C8B-B14F-4D97-AF65-F5344CB8AC3E}">
        <p14:creationId xmlns:p14="http://schemas.microsoft.com/office/powerpoint/2010/main" val="190837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6E092E-8109-2276-FCF4-9EFFE2A6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F1B95EB-2B00-6D13-9360-C53E04B98523}"/>
              </a:ext>
            </a:extLst>
          </p:cNvPr>
          <p:cNvSpPr txBox="1">
            <a:spLocks/>
          </p:cNvSpPr>
          <p:nvPr/>
        </p:nvSpPr>
        <p:spPr>
          <a:xfrm>
            <a:off x="802274" y="3150917"/>
            <a:ext cx="8293600" cy="101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Please scan the QR code to share your feedback with us.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55371C-26D4-CC25-AAA8-D1B5B2CCAA19}"/>
              </a:ext>
            </a:extLst>
          </p:cNvPr>
          <p:cNvSpPr txBox="1">
            <a:spLocks/>
          </p:cNvSpPr>
          <p:nvPr/>
        </p:nvSpPr>
        <p:spPr>
          <a:xfrm>
            <a:off x="802274" y="4264309"/>
            <a:ext cx="8568480" cy="322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n-GB" sz="1800" dirty="0"/>
              <a:t>Your feedback is really important. It helps us understand what worked well, what could be improved, and ensures the training continues to meet the needs of staff and LGBTQIA+ patients.</a:t>
            </a: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B53939-74A4-E800-D970-FDA920FE8D67}"/>
              </a:ext>
            </a:extLst>
          </p:cNvPr>
          <p:cNvSpPr txBox="1">
            <a:spLocks/>
          </p:cNvSpPr>
          <p:nvPr/>
        </p:nvSpPr>
        <p:spPr>
          <a:xfrm>
            <a:off x="9744329" y="2690786"/>
            <a:ext cx="8568480" cy="322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Scan me</a:t>
            </a: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EF814B83-DA7A-9DA6-989F-000FE5BA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29" y="3150917"/>
            <a:ext cx="2181479" cy="21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999</Words>
  <Application>Microsoft Office PowerPoint</Application>
  <PresentationFormat>Widescreen</PresentationFormat>
  <Paragraphs>104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Purpose of this workshop</vt:lpstr>
      <vt:lpstr>Suggested agenda</vt:lpstr>
      <vt:lpstr>Why it matters</vt:lpstr>
      <vt:lpstr>PowerPoint Presentation</vt:lpstr>
      <vt:lpstr>PowerPoint Presentation</vt:lpstr>
      <vt:lpstr>PowerPoint Presentation</vt:lpstr>
      <vt:lpstr>Key Messages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JARRETT, Sacha (WHITTINGTON HEALTH NHS TRUST)</cp:lastModifiedBy>
  <cp:revision>31</cp:revision>
  <dcterms:created xsi:type="dcterms:W3CDTF">2023-09-29T11:45:52Z</dcterms:created>
  <dcterms:modified xsi:type="dcterms:W3CDTF">2025-07-31T14:12:13Z</dcterms:modified>
</cp:coreProperties>
</file>