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1" r:id="rId4"/>
    <p:sldId id="264" r:id="rId5"/>
    <p:sldId id="267" r:id="rId6"/>
    <p:sldId id="268" r:id="rId7"/>
    <p:sldId id="269" r:id="rId8"/>
    <p:sldId id="266" r:id="rId9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D99"/>
    <a:srgbClr val="00ACA0"/>
    <a:srgbClr val="F7921E"/>
    <a:srgbClr val="422C88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/>
    <p:restoredTop sz="94673"/>
  </p:normalViewPr>
  <p:slideViewPr>
    <p:cSldViewPr snapToGrid="0" showGuides="1">
      <p:cViewPr varScale="1">
        <p:scale>
          <a:sx n="107" d="100"/>
          <a:sy n="107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471AA-DE5D-4DD0-AB88-FC9AFE3B428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34AD-B039-4C3C-ADC7-292202DE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7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81D7DC-42D3-7E41-5969-4799D13E0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9600" y="1371600"/>
            <a:ext cx="5994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96" y="1504502"/>
            <a:ext cx="4721087" cy="9946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296" y="2846663"/>
            <a:ext cx="4721087" cy="192411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4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91" y="1408905"/>
            <a:ext cx="8530051" cy="71806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91" y="2412795"/>
            <a:ext cx="85300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68D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46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5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5187C7-E315-7A4A-A1EB-ECC9AB802C5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DB1ED4-5D76-4847-8870-908C0248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870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150703"/>
            <a:ext cx="7886700" cy="3026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E4BA2-6450-DF45-8D47-052E67F06A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44007" cy="1043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38F55-8C63-BFB6-B446-D8B0397749E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41770"/>
            <a:ext cx="9144000" cy="6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768D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68D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68D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68D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68D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68D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EA5E5-1A84-D9E9-D351-28465F1D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9"/>
            <a:ext cx="9152600" cy="6690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1B221-0C1C-E5FF-C32B-5B3EDC739EA6}"/>
              </a:ext>
            </a:extLst>
          </p:cNvPr>
          <p:cNvSpPr txBox="1"/>
          <p:nvPr/>
        </p:nvSpPr>
        <p:spPr>
          <a:xfrm>
            <a:off x="1" y="16459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68C99"/>
                </a:solidFill>
                <a:effectLst/>
                <a:latin typeface="Arial" panose="020B0604020202020204" pitchFamily="34" charset="0"/>
              </a:rPr>
              <a:t>Inclusion strategy 2024-29</a:t>
            </a:r>
            <a:endParaRPr lang="en-GB" sz="4400" dirty="0">
              <a:solidFill>
                <a:srgbClr val="768C99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B9672-1681-8E68-A50A-B5B1637BF94D}"/>
              </a:ext>
            </a:extLst>
          </p:cNvPr>
          <p:cNvCxnSpPr>
            <a:cxnSpLocks/>
          </p:cNvCxnSpPr>
          <p:nvPr/>
        </p:nvCxnSpPr>
        <p:spPr>
          <a:xfrm>
            <a:off x="344244" y="2635624"/>
            <a:ext cx="8498542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4B83-D505-EEBA-84AE-AF72CE381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6" y="1504502"/>
            <a:ext cx="4721087" cy="660796"/>
          </a:xfrm>
        </p:spPr>
        <p:txBody>
          <a:bodyPr>
            <a:normAutofit/>
          </a:bodyPr>
          <a:lstStyle/>
          <a:p>
            <a:r>
              <a:rPr lang="en-US" dirty="0"/>
              <a:t>Strategic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C962-E957-F4B0-EB91-4BC1A214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6" y="2165298"/>
            <a:ext cx="4721088" cy="2939362"/>
          </a:xfrm>
        </p:spPr>
        <p:txBody>
          <a:bodyPr>
            <a:noAutofit/>
          </a:bodyPr>
          <a:lstStyle/>
          <a:p>
            <a:r>
              <a:rPr lang="en-US" sz="1400" dirty="0"/>
              <a:t>The NHS People Plan set out the need for an anti-discriminatory approach to help tackle staff concerns about equality and inclusion. </a:t>
            </a:r>
          </a:p>
          <a:p>
            <a:r>
              <a:rPr lang="en-US" sz="1400" dirty="0"/>
              <a:t>Improvements in the experience of the workforce translate into improved patient experience and health outcomes as shown by Michael West’s research.</a:t>
            </a:r>
          </a:p>
          <a:p>
            <a:r>
              <a:rPr lang="en-US" sz="1400" dirty="0"/>
              <a:t>Feedback received during the strategy’s development made clear the linkages between health inequalities and population health work for many of our staff who are also our patients.</a:t>
            </a:r>
          </a:p>
          <a:p>
            <a:r>
              <a:rPr lang="en-US" sz="1400" dirty="0"/>
              <a:t>This strategy therefore seeks to include the Trust’s work as an Anchor institution and on health inequalities together with the workforce aspects of this plan.</a:t>
            </a:r>
          </a:p>
        </p:txBody>
      </p:sp>
    </p:spTree>
    <p:extLst>
      <p:ext uri="{BB962C8B-B14F-4D97-AF65-F5344CB8AC3E}">
        <p14:creationId xmlns:p14="http://schemas.microsoft.com/office/powerpoint/2010/main" val="414533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of Rectangle 3">
            <a:extLst>
              <a:ext uri="{FF2B5EF4-FFF2-40B4-BE49-F238E27FC236}">
                <a16:creationId xmlns:a16="http://schemas.microsoft.com/office/drawing/2014/main" id="{97320C82-F39C-8076-A5F8-9D71EEF00D4D}"/>
              </a:ext>
            </a:extLst>
          </p:cNvPr>
          <p:cNvSpPr/>
          <p:nvPr/>
        </p:nvSpPr>
        <p:spPr>
          <a:xfrm>
            <a:off x="311971" y="1592132"/>
            <a:ext cx="1914861" cy="4808668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0072BC"/>
          </a:solidFill>
          <a:ln w="82550">
            <a:solidFill>
              <a:srgbClr val="0072BC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nip Diagonal Corner of Rectangle 4">
            <a:extLst>
              <a:ext uri="{FF2B5EF4-FFF2-40B4-BE49-F238E27FC236}">
                <a16:creationId xmlns:a16="http://schemas.microsoft.com/office/drawing/2014/main" id="{D284D4F3-C533-6F9E-36DA-F4916CF4B836}"/>
              </a:ext>
            </a:extLst>
          </p:cNvPr>
          <p:cNvSpPr/>
          <p:nvPr/>
        </p:nvSpPr>
        <p:spPr>
          <a:xfrm>
            <a:off x="2458120" y="1592131"/>
            <a:ext cx="1914861" cy="4808667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92D050"/>
          </a:solidFill>
          <a:ln w="82550">
            <a:solidFill>
              <a:srgbClr val="422C8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22C88"/>
              </a:solidFill>
            </a:endParaRPr>
          </a:p>
        </p:txBody>
      </p:sp>
      <p:sp>
        <p:nvSpPr>
          <p:cNvPr id="6" name="Snip Diagonal Corner of Rectangle 5">
            <a:extLst>
              <a:ext uri="{FF2B5EF4-FFF2-40B4-BE49-F238E27FC236}">
                <a16:creationId xmlns:a16="http://schemas.microsoft.com/office/drawing/2014/main" id="{13F3C1AA-408D-4E5B-6F34-1615F1A14B02}"/>
              </a:ext>
            </a:extLst>
          </p:cNvPr>
          <p:cNvSpPr/>
          <p:nvPr/>
        </p:nvSpPr>
        <p:spPr>
          <a:xfrm>
            <a:off x="4663440" y="1592131"/>
            <a:ext cx="1914861" cy="4808666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F7921E"/>
          </a:solidFill>
          <a:ln w="82550">
            <a:solidFill>
              <a:srgbClr val="F7921E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Diagonal Corner of Rectangle 6">
            <a:extLst>
              <a:ext uri="{FF2B5EF4-FFF2-40B4-BE49-F238E27FC236}">
                <a16:creationId xmlns:a16="http://schemas.microsoft.com/office/drawing/2014/main" id="{20529E0C-6AB6-0E99-BE43-DCC5FE99E80C}"/>
              </a:ext>
            </a:extLst>
          </p:cNvPr>
          <p:cNvSpPr/>
          <p:nvPr/>
        </p:nvSpPr>
        <p:spPr>
          <a:xfrm>
            <a:off x="6809589" y="1603013"/>
            <a:ext cx="1914861" cy="4808665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00ACA0"/>
          </a:solidFill>
          <a:ln w="82550">
            <a:solidFill>
              <a:srgbClr val="00ACA0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022C9-01FE-8876-D679-870FB83F260F}"/>
              </a:ext>
            </a:extLst>
          </p:cNvPr>
          <p:cNvSpPr txBox="1"/>
          <p:nvPr/>
        </p:nvSpPr>
        <p:spPr>
          <a:xfrm>
            <a:off x="311971" y="1850315"/>
            <a:ext cx="1796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Improving patie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 access and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ealth inequalities</a:t>
            </a:r>
            <a:endParaRPr lang="en-GB" sz="14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A7D2A-EE13-A112-96BF-72A0AE4A9A3B}"/>
              </a:ext>
            </a:extLst>
          </p:cNvPr>
          <p:cNvSpPr txBox="1"/>
          <p:nvPr/>
        </p:nvSpPr>
        <p:spPr>
          <a:xfrm>
            <a:off x="2576456" y="1817388"/>
            <a:ext cx="179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Culture and communication</a:t>
            </a:r>
            <a:endParaRPr lang="en-GB" sz="14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E4D32-E8B8-AB03-38C0-2ABFF034FC15}"/>
              </a:ext>
            </a:extLst>
          </p:cNvPr>
          <p:cNvSpPr txBox="1"/>
          <p:nvPr/>
        </p:nvSpPr>
        <p:spPr>
          <a:xfrm>
            <a:off x="4692984" y="1691973"/>
            <a:ext cx="1796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Recruitment, development and career progression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1EF08-171A-77B8-6E38-B267C126A43C}"/>
              </a:ext>
            </a:extLst>
          </p:cNvPr>
          <p:cNvSpPr txBox="1"/>
          <p:nvPr/>
        </p:nvSpPr>
        <p:spPr>
          <a:xfrm>
            <a:off x="6987090" y="1850315"/>
            <a:ext cx="165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L</a:t>
            </a: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eadership and accountability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87611-7814-C65D-30F6-03F11B187F1C}"/>
              </a:ext>
            </a:extLst>
          </p:cNvPr>
          <p:cNvSpPr txBox="1"/>
          <p:nvPr/>
        </p:nvSpPr>
        <p:spPr>
          <a:xfrm>
            <a:off x="3098202" y="656216"/>
            <a:ext cx="308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68C99"/>
                </a:solidFill>
                <a:effectLst/>
                <a:latin typeface="Arial" panose="020B0604020202020204" pitchFamily="34" charset="0"/>
              </a:rPr>
              <a:t>Pillars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330E8-864E-86F6-02A4-A5BAF5CA3AE5}"/>
              </a:ext>
            </a:extLst>
          </p:cNvPr>
          <p:cNvSpPr txBox="1"/>
          <p:nvPr/>
        </p:nvSpPr>
        <p:spPr>
          <a:xfrm>
            <a:off x="301215" y="2340608"/>
            <a:ext cx="174811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NCL Anchor Institution and Population health work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Wood Green Community Diagnostic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Data on waiting times by ethnicity and deprivation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CORE20PLUS5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EC010-0629-0FDC-F5FC-46C8787DF371}"/>
              </a:ext>
            </a:extLst>
          </p:cNvPr>
          <p:cNvSpPr txBox="1"/>
          <p:nvPr/>
        </p:nvSpPr>
        <p:spPr>
          <a:xfrm>
            <a:off x="2517284" y="2340608"/>
            <a:ext cx="18556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Compassionate leadership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Inclusive, anti-discriminatory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Staff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Speaking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Bullying and harassment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Eliminating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discriminiation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Religion and Culture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Interpreting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19CC7-53DF-1C36-416D-05C9AAF1F333}"/>
              </a:ext>
            </a:extLst>
          </p:cNvPr>
          <p:cNvSpPr txBox="1"/>
          <p:nvPr/>
        </p:nvSpPr>
        <p:spPr>
          <a:xfrm>
            <a:off x="4722604" y="2441359"/>
            <a:ext cx="17965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Outreach work with local schools/colleges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Diverse recruitment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Talent development programmes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 and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Training offer – line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D1EB9-9CCD-80D6-DE89-4805A73DD9E0}"/>
              </a:ext>
            </a:extLst>
          </p:cNvPr>
          <p:cNvSpPr txBox="1"/>
          <p:nvPr/>
        </p:nvSpPr>
        <p:spPr>
          <a:xfrm>
            <a:off x="6868752" y="2593759"/>
            <a:ext cx="19148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HIAs for all senior leaders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Staff network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Improved workforce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Challenging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Allyship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System leader with increased UCLH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5A95-F80E-DCD8-516F-F188CD17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1" y="1020933"/>
            <a:ext cx="8530051" cy="470516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Health inequalities</a:t>
            </a:r>
            <a:br>
              <a:rPr lang="en-GB" sz="4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en-GB" sz="4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700" dirty="0">
                <a:solidFill>
                  <a:schemeClr val="tx1"/>
                </a:solidFill>
                <a:ea typeface="+mn-ea"/>
              </a:rPr>
              <a:t>Health inequalities strategy and</a:t>
            </a:r>
            <a:r>
              <a:rPr lang="en-GB" sz="4400" dirty="0">
                <a:solidFill>
                  <a:schemeClr val="tx1"/>
                </a:solidFill>
                <a:ea typeface="+mn-ea"/>
              </a:rPr>
              <a:t> </a:t>
            </a:r>
            <a:r>
              <a:rPr lang="en-GB" sz="2700" dirty="0">
                <a:solidFill>
                  <a:schemeClr val="tx1"/>
                </a:solidFill>
                <a:ea typeface="+mn-ea"/>
              </a:rPr>
              <a:t>action plan</a:t>
            </a:r>
            <a:endParaRPr lang="en-US" sz="2700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6" name="Picture 5" descr="A colorful rectangular box with text&#10;&#10;Description automatically generated with medium confidence">
            <a:extLst>
              <a:ext uri="{FF2B5EF4-FFF2-40B4-BE49-F238E27FC236}">
                <a16:creationId xmlns:a16="http://schemas.microsoft.com/office/drawing/2014/main" id="{C5B7939C-252F-C2B4-A396-2FC1B0764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67" b="779"/>
          <a:stretch/>
        </p:blipFill>
        <p:spPr bwMode="auto">
          <a:xfrm>
            <a:off x="514904" y="1491449"/>
            <a:ext cx="8096435" cy="3906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022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9EAD-A2BD-3F90-7592-750378FC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0831"/>
            <a:ext cx="7886700" cy="479394"/>
          </a:xfrm>
        </p:spPr>
        <p:txBody>
          <a:bodyPr>
            <a:normAutofit fontScale="90000"/>
          </a:bodyPr>
          <a:lstStyle/>
          <a:p>
            <a:r>
              <a:rPr lang="en-GB" sz="2800">
                <a:ea typeface="+mn-ea"/>
              </a:rPr>
              <a:t>		</a:t>
            </a:r>
            <a:br>
              <a:rPr lang="en-GB" sz="2800">
                <a:ea typeface="+mn-ea"/>
              </a:rPr>
            </a:br>
            <a:r>
              <a:rPr lang="en-GB" sz="2800">
                <a:ea typeface="+mn-ea"/>
              </a:rPr>
              <a:t>		</a:t>
            </a:r>
            <a:r>
              <a:rPr lang="en-GB" sz="2800">
                <a:solidFill>
                  <a:schemeClr val="tx1"/>
                </a:solidFill>
                <a:ea typeface="+mn-ea"/>
              </a:rPr>
              <a:t>Culture and communication</a:t>
            </a:r>
            <a:br>
              <a:rPr lang="en-GB" sz="400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nip Diagonal Corner of Rectangle 4">
            <a:extLst>
              <a:ext uri="{FF2B5EF4-FFF2-40B4-BE49-F238E27FC236}">
                <a16:creationId xmlns:a16="http://schemas.microsoft.com/office/drawing/2014/main" id="{12E38278-17A7-F11C-5246-AC257981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738"/>
            <a:ext cx="7886700" cy="4721225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92D050"/>
          </a:solidFill>
          <a:ln w="82550">
            <a:solidFill>
              <a:srgbClr val="422C8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1800" dirty="0"/>
              <a:t>Staff expected to act in line with the principles of compassionate leadership at all times</a:t>
            </a:r>
          </a:p>
          <a:p>
            <a:r>
              <a:rPr lang="en-GB" sz="1800" dirty="0"/>
              <a:t>An anti-discriminatory approach based on all protected characteristics</a:t>
            </a:r>
          </a:p>
          <a:p>
            <a:r>
              <a:rPr lang="en-GB" sz="1800" dirty="0"/>
              <a:t>Encourage speaking up by all staff groups and promote meetings with the FTSUG and Advocates</a:t>
            </a:r>
          </a:p>
          <a:p>
            <a:r>
              <a:rPr lang="en-GB" sz="1800" dirty="0"/>
              <a:t>Promote behaviours expected at work</a:t>
            </a:r>
          </a:p>
          <a:p>
            <a:r>
              <a:rPr lang="en-GB" sz="1800" dirty="0"/>
              <a:t>Issue religion and culture guide at the end of Q4</a:t>
            </a:r>
          </a:p>
          <a:p>
            <a:r>
              <a:rPr lang="en-GB" sz="1800" dirty="0"/>
              <a:t>Assurance that interpreting services are meeting the needs of our diverse patient community</a:t>
            </a:r>
          </a:p>
          <a:p>
            <a:r>
              <a:rPr lang="en-GB" sz="1800" dirty="0"/>
              <a:t>Progress with implementing the nursing and midwifery anti-racism framework</a:t>
            </a:r>
          </a:p>
        </p:txBody>
      </p:sp>
    </p:spTree>
    <p:extLst>
      <p:ext uri="{BB962C8B-B14F-4D97-AF65-F5344CB8AC3E}">
        <p14:creationId xmlns:p14="http://schemas.microsoft.com/office/powerpoint/2010/main" val="2208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AA21-30E9-D468-84B7-939A76DB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1" y="967666"/>
            <a:ext cx="8530051" cy="417251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Recruitment, development and career progression</a:t>
            </a:r>
            <a:b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Recruitment, development 	</a:t>
            </a:r>
            <a:r>
              <a:rPr lang="en-GB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Recruitment, development and career progression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Snip Diagonal Corner of Rectangle 5">
            <a:extLst>
              <a:ext uri="{FF2B5EF4-FFF2-40B4-BE49-F238E27FC236}">
                <a16:creationId xmlns:a16="http://schemas.microsoft.com/office/drawing/2014/main" id="{AADBDC47-143B-4EC7-85F6-A55450E2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591" y="1384917"/>
            <a:ext cx="8530122" cy="4909351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F7921E"/>
          </a:solidFill>
          <a:ln w="82550">
            <a:solidFill>
              <a:srgbClr val="F7921E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that we are using apprenticeships to widen the pool of people coming into the Trust – are we promoting medical apprenticeships?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in partnership with Recruitment team visiting NCL colleges and schools promoting Whittington Health as an employer of choice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advice and training for diverse recruitment panels beyond </a:t>
            </a:r>
            <a:r>
              <a:rPr lang="en-GB" sz="18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</a:t>
            </a: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7 roles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amend approach for disabled candidates – work placement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a talent development programme for bands 8+ in partnership with OD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mentoring and reverse mentoring programmes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activities with Health &amp; Wellbeing Manager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training offer, particularly for line managers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update IMG induction handbook 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review of progress with MWRES, WRES and WDES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74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A632-0FDE-6551-B1D9-81E17F93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1" y="1331650"/>
            <a:ext cx="8530051" cy="426130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accountability</a:t>
            </a:r>
            <a:b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		</a:t>
            </a:r>
            <a:r>
              <a:rPr lang="en-GB" sz="2000" dirty="0">
                <a:solidFill>
                  <a:schemeClr val="tx1"/>
                </a:solidFill>
              </a:rPr>
              <a:t>L</a:t>
            </a:r>
            <a:r>
              <a:rPr lang="en-GB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eadership and accountability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Snip Diagonal Corner of Rectangle 6">
            <a:extLst>
              <a:ext uri="{FF2B5EF4-FFF2-40B4-BE49-F238E27FC236}">
                <a16:creationId xmlns:a16="http://schemas.microsoft.com/office/drawing/2014/main" id="{1903C2FD-F5FD-89DE-E903-0F322CBD6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75" y="1828800"/>
            <a:ext cx="8529638" cy="4421080"/>
          </a:xfrm>
          <a:prstGeom prst="snip2DiagRect">
            <a:avLst>
              <a:gd name="adj1" fmla="val 10106"/>
              <a:gd name="adj2" fmla="val 10284"/>
            </a:avLst>
          </a:prstGeom>
          <a:solidFill>
            <a:srgbClr val="00ACA0"/>
          </a:solidFill>
          <a:ln w="82550">
            <a:solidFill>
              <a:srgbClr val="00ACA0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publish progress against NHSE’s six HIAs – individual objectives; talent management; race and gender pay gaps; workforce health inequalities; comprehensive onboarding for international recruits; eliminate conditions in which bullying and harassment occur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lead sponsors in place for each of our staff equality networks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workforce data, particularly disability coverage – programme of executive and non-executive director communication to all to update their diversity information. Continue to monitor at ICSU and corporate performance reviews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Kings Fund Allyship programme and its principles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provide leadership within the </a:t>
            </a:r>
            <a:r>
              <a:rPr lang="en-GB" sz="17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Central London </a:t>
            </a: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care system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UCLH to create a joint inclusion function/team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84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3DA535-1BC3-ADA3-62A8-568866E5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371600"/>
            <a:ext cx="59944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63767-EE94-2586-D18B-6076437988E5}"/>
              </a:ext>
            </a:extLst>
          </p:cNvPr>
          <p:cNvSpPr txBox="1"/>
          <p:nvPr/>
        </p:nvSpPr>
        <p:spPr>
          <a:xfrm>
            <a:off x="225911" y="1645920"/>
            <a:ext cx="5249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68C99"/>
                </a:solidFill>
                <a:effectLst/>
                <a:latin typeface="Arial" panose="020B0604020202020204" pitchFamily="34" charset="0"/>
              </a:rPr>
              <a:t>Thank you</a:t>
            </a:r>
            <a:endParaRPr lang="en-GB" sz="4400" dirty="0">
              <a:solidFill>
                <a:srgbClr val="768C99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1B7CE5-D32F-02EF-0E0D-C5CBC73B45E9}"/>
              </a:ext>
            </a:extLst>
          </p:cNvPr>
          <p:cNvCxnSpPr/>
          <p:nvPr/>
        </p:nvCxnSpPr>
        <p:spPr>
          <a:xfrm>
            <a:off x="344244" y="2635624"/>
            <a:ext cx="43920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2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184</TotalTime>
  <Words>560</Words>
  <Application>Microsoft Macintosh PowerPoint</Application>
  <PresentationFormat>On-screen Show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Strategic context</vt:lpstr>
      <vt:lpstr>PowerPoint Presentation</vt:lpstr>
      <vt:lpstr>Health inequalities  Health inequalities strategy and action plan</vt:lpstr>
      <vt:lpstr>     Culture and communication </vt:lpstr>
      <vt:lpstr>Recruitment, development and career progression Recruitment, development  Recruitment, development and career progression</vt:lpstr>
      <vt:lpstr>and accountability    Leadership and accountability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Adedeji Jegede</cp:lastModifiedBy>
  <cp:revision>32</cp:revision>
  <dcterms:created xsi:type="dcterms:W3CDTF">2023-09-29T11:45:52Z</dcterms:created>
  <dcterms:modified xsi:type="dcterms:W3CDTF">2024-07-18T13:43:56Z</dcterms:modified>
</cp:coreProperties>
</file>