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
  </p:notesMasterIdLst>
  <p:handoutMasterIdLst>
    <p:handoutMasterId r:id="rId7"/>
  </p:handoutMasterIdLst>
  <p:sldIdLst>
    <p:sldId id="256" r:id="rId2"/>
    <p:sldId id="259" r:id="rId3"/>
    <p:sldId id="274" r:id="rId4"/>
    <p:sldId id="27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D99"/>
    <a:srgbClr val="00ACA0"/>
    <a:srgbClr val="F7921E"/>
    <a:srgbClr val="422C88"/>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7"/>
    <p:restoredTop sz="94666"/>
  </p:normalViewPr>
  <p:slideViewPr>
    <p:cSldViewPr snapToGrid="0" showGuides="1">
      <p:cViewPr varScale="1">
        <p:scale>
          <a:sx n="102" d="100"/>
          <a:sy n="102" d="100"/>
        </p:scale>
        <p:origin x="204" y="114"/>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9A573-D94C-45E9-BC0F-85DF4DCF2DC4}"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FC93BDBA-FCB1-494A-B6B9-28C9B26DF76E}">
      <dgm:prSet phldrT="[Text]" custT="1"/>
      <dgm:spPr/>
      <dgm:t>
        <a:bodyPr/>
        <a:lstStyle/>
        <a:p>
          <a:r>
            <a:rPr lang="en-GB" sz="2800" dirty="0">
              <a:latin typeface="Arial" panose="020B0604020202020204" pitchFamily="34" charset="0"/>
              <a:cs typeface="Arial" panose="020B0604020202020204" pitchFamily="34" charset="0"/>
            </a:rPr>
            <a:t>Don’t assume</a:t>
          </a:r>
        </a:p>
      </dgm:t>
    </dgm:pt>
    <dgm:pt modelId="{40415CAA-C2F6-411C-9AD6-B8C9DEFE91FF}" type="parTrans" cxnId="{92018D79-9368-4812-9414-1A180C4B1535}">
      <dgm:prSet/>
      <dgm:spPr/>
      <dgm:t>
        <a:bodyPr/>
        <a:lstStyle/>
        <a:p>
          <a:endParaRPr lang="en-GB" sz="1600">
            <a:latin typeface="Arial" panose="020B0604020202020204" pitchFamily="34" charset="0"/>
            <a:cs typeface="Arial" panose="020B0604020202020204" pitchFamily="34" charset="0"/>
          </a:endParaRPr>
        </a:p>
      </dgm:t>
    </dgm:pt>
    <dgm:pt modelId="{02E58C5A-8DD2-4003-8108-B08ED8BFF604}" type="sibTrans" cxnId="{92018D79-9368-4812-9414-1A180C4B1535}">
      <dgm:prSet/>
      <dgm:spPr/>
      <dgm:t>
        <a:bodyPr/>
        <a:lstStyle/>
        <a:p>
          <a:endParaRPr lang="en-GB" sz="1600">
            <a:latin typeface="Arial" panose="020B0604020202020204" pitchFamily="34" charset="0"/>
            <a:cs typeface="Arial" panose="020B0604020202020204" pitchFamily="34" charset="0"/>
          </a:endParaRPr>
        </a:p>
      </dgm:t>
    </dgm:pt>
    <dgm:pt modelId="{796EF6C7-6F41-4172-AF43-88B3AD81237C}">
      <dgm:prSet phldrT="[Text]" custT="1"/>
      <dgm:spPr/>
      <dgm:t>
        <a:bodyPr/>
        <a:lstStyle/>
        <a:p>
          <a:r>
            <a:rPr lang="en-GB" sz="1600" i="0" dirty="0">
              <a:latin typeface="Arial" panose="020B0604020202020204" pitchFamily="34" charset="0"/>
              <a:cs typeface="Arial" panose="020B0604020202020204" pitchFamily="34" charset="0"/>
            </a:rPr>
            <a:t>Ask about </a:t>
          </a:r>
          <a:r>
            <a:rPr lang="en-GB" sz="1600" i="0" dirty="0">
              <a:effectLst/>
              <a:latin typeface="Arial" panose="020B0604020202020204" pitchFamily="34" charset="0"/>
              <a:ea typeface="Times New Roman" panose="02020603050405020304" pitchFamily="18" charset="0"/>
              <a:cs typeface="Arial" panose="020B0604020202020204" pitchFamily="34" charset="0"/>
            </a:rPr>
            <a:t>gender, sexuality, family type, </a:t>
          </a:r>
          <a:r>
            <a:rPr lang="en-GB" sz="1600" i="0" dirty="0">
              <a:latin typeface="Arial" panose="020B0604020202020204" pitchFamily="34" charset="0"/>
              <a:ea typeface="Times New Roman" panose="02020603050405020304" pitchFamily="18" charset="0"/>
              <a:cs typeface="Arial" panose="020B0604020202020204" pitchFamily="34" charset="0"/>
            </a:rPr>
            <a:t>pro-nouns and preferred names</a:t>
          </a:r>
          <a:endParaRPr lang="en-GB" sz="1600" i="0" dirty="0">
            <a:latin typeface="Arial" panose="020B0604020202020204" pitchFamily="34" charset="0"/>
            <a:cs typeface="Arial" panose="020B0604020202020204" pitchFamily="34" charset="0"/>
          </a:endParaRPr>
        </a:p>
      </dgm:t>
    </dgm:pt>
    <dgm:pt modelId="{DC01AF3E-0A52-4D26-8939-51FA0893D69F}" type="parTrans" cxnId="{EA159C32-7881-432C-A341-BDD4ACD01A0C}">
      <dgm:prSet/>
      <dgm:spPr/>
      <dgm:t>
        <a:bodyPr/>
        <a:lstStyle/>
        <a:p>
          <a:endParaRPr lang="en-GB" sz="1600">
            <a:latin typeface="Arial" panose="020B0604020202020204" pitchFamily="34" charset="0"/>
            <a:cs typeface="Arial" panose="020B0604020202020204" pitchFamily="34" charset="0"/>
          </a:endParaRPr>
        </a:p>
      </dgm:t>
    </dgm:pt>
    <dgm:pt modelId="{4B27AC0B-90AF-477E-A3B5-73A7F4D621CE}" type="sibTrans" cxnId="{EA159C32-7881-432C-A341-BDD4ACD01A0C}">
      <dgm:prSet/>
      <dgm:spPr/>
      <dgm:t>
        <a:bodyPr/>
        <a:lstStyle/>
        <a:p>
          <a:endParaRPr lang="en-GB" sz="1600">
            <a:latin typeface="Arial" panose="020B0604020202020204" pitchFamily="34" charset="0"/>
            <a:cs typeface="Arial" panose="020B0604020202020204" pitchFamily="34" charset="0"/>
          </a:endParaRPr>
        </a:p>
      </dgm:t>
    </dgm:pt>
    <dgm:pt modelId="{24259B38-37E8-4F6A-B681-74ED98D247CF}">
      <dgm:prSet phldrT="[Text]" custT="1"/>
      <dgm:spPr/>
      <dgm:t>
        <a:bodyPr/>
        <a:lstStyle/>
        <a:p>
          <a:r>
            <a:rPr lang="en-GB" sz="1600" i="0" dirty="0">
              <a:latin typeface="Arial" panose="020B0604020202020204" pitchFamily="34" charset="0"/>
              <a:ea typeface="Aptos" panose="020B0004020202020204" pitchFamily="34" charset="0"/>
              <a:cs typeface="Arial" panose="020B0604020202020204" pitchFamily="34" charset="0"/>
            </a:rPr>
            <a:t>Let patients lead with terminology</a:t>
          </a:r>
          <a:endParaRPr lang="en-GB" sz="1600" i="0" dirty="0">
            <a:latin typeface="Arial" panose="020B0604020202020204" pitchFamily="34" charset="0"/>
            <a:cs typeface="Arial" panose="020B0604020202020204" pitchFamily="34" charset="0"/>
          </a:endParaRPr>
        </a:p>
      </dgm:t>
    </dgm:pt>
    <dgm:pt modelId="{B7910164-0965-4C39-8561-D5C6E9BFB3DE}" type="parTrans" cxnId="{D80A728A-8D3F-42BD-BCCB-180963449C6E}">
      <dgm:prSet/>
      <dgm:spPr/>
      <dgm:t>
        <a:bodyPr/>
        <a:lstStyle/>
        <a:p>
          <a:endParaRPr lang="en-GB" sz="1600">
            <a:latin typeface="Arial" panose="020B0604020202020204" pitchFamily="34" charset="0"/>
            <a:cs typeface="Arial" panose="020B0604020202020204" pitchFamily="34" charset="0"/>
          </a:endParaRPr>
        </a:p>
      </dgm:t>
    </dgm:pt>
    <dgm:pt modelId="{793D5F08-2F70-4E53-BBD9-22276883B84D}" type="sibTrans" cxnId="{D80A728A-8D3F-42BD-BCCB-180963449C6E}">
      <dgm:prSet/>
      <dgm:spPr/>
      <dgm:t>
        <a:bodyPr/>
        <a:lstStyle/>
        <a:p>
          <a:endParaRPr lang="en-GB" sz="1600">
            <a:latin typeface="Arial" panose="020B0604020202020204" pitchFamily="34" charset="0"/>
            <a:cs typeface="Arial" panose="020B0604020202020204" pitchFamily="34" charset="0"/>
          </a:endParaRPr>
        </a:p>
      </dgm:t>
    </dgm:pt>
    <dgm:pt modelId="{2F299FAB-439F-487E-83BC-F8CECB69C828}">
      <dgm:prSet phldrT="[Text]" custT="1"/>
      <dgm:spPr/>
      <dgm:t>
        <a:bodyPr/>
        <a:lstStyle/>
        <a:p>
          <a:r>
            <a:rPr lang="en-GB" sz="2800" i="0" dirty="0">
              <a:effectLst/>
              <a:latin typeface="Arial" panose="020B0604020202020204" pitchFamily="34" charset="0"/>
              <a:ea typeface="Times New Roman" panose="02020603050405020304" pitchFamily="18" charset="0"/>
              <a:cs typeface="Arial" panose="020B0604020202020204" pitchFamily="34" charset="0"/>
            </a:rPr>
            <a:t>Ask open questions</a:t>
          </a:r>
          <a:endParaRPr lang="en-GB" sz="2800" i="0" dirty="0">
            <a:latin typeface="Arial" panose="020B0604020202020204" pitchFamily="34" charset="0"/>
            <a:cs typeface="Arial" panose="020B0604020202020204" pitchFamily="34" charset="0"/>
          </a:endParaRPr>
        </a:p>
      </dgm:t>
    </dgm:pt>
    <dgm:pt modelId="{84F553F3-F5C0-410B-AFD9-92EBF720904B}" type="parTrans" cxnId="{82DE9F35-B9EF-4F91-967B-F7C94EDD7B69}">
      <dgm:prSet/>
      <dgm:spPr/>
      <dgm:t>
        <a:bodyPr/>
        <a:lstStyle/>
        <a:p>
          <a:endParaRPr lang="en-GB" sz="1600">
            <a:latin typeface="Arial" panose="020B0604020202020204" pitchFamily="34" charset="0"/>
            <a:cs typeface="Arial" panose="020B0604020202020204" pitchFamily="34" charset="0"/>
          </a:endParaRPr>
        </a:p>
      </dgm:t>
    </dgm:pt>
    <dgm:pt modelId="{637B52AB-1517-4102-8986-A935349C8340}" type="sibTrans" cxnId="{82DE9F35-B9EF-4F91-967B-F7C94EDD7B69}">
      <dgm:prSet/>
      <dgm:spPr/>
      <dgm:t>
        <a:bodyPr/>
        <a:lstStyle/>
        <a:p>
          <a:endParaRPr lang="en-GB" sz="1600">
            <a:latin typeface="Arial" panose="020B0604020202020204" pitchFamily="34" charset="0"/>
            <a:cs typeface="Arial" panose="020B0604020202020204" pitchFamily="34" charset="0"/>
          </a:endParaRPr>
        </a:p>
      </dgm:t>
    </dgm:pt>
    <dgm:pt modelId="{55761C57-85EB-4864-B28C-685CD1E16618}">
      <dgm:prSet phldrT="[Text]" custT="1"/>
      <dgm:spPr/>
      <dgm:t>
        <a:bodyPr/>
        <a:lstStyle/>
        <a:p>
          <a:r>
            <a:rPr lang="en-GB" sz="1400" i="0" kern="1200" dirty="0">
              <a:latin typeface="Arial" panose="020B0604020202020204" pitchFamily="34" charset="0"/>
              <a:ea typeface="+mn-ea"/>
              <a:cs typeface="Arial" panose="020B0604020202020204" pitchFamily="34" charset="0"/>
            </a:rPr>
            <a:t>Allow people to tell you if there’s anything else they think you should know in relation to their care. </a:t>
          </a:r>
        </a:p>
      </dgm:t>
    </dgm:pt>
    <dgm:pt modelId="{0795B946-E233-4FA0-B0BB-ABA96BD35419}" type="parTrans" cxnId="{D42CF007-45DD-4193-897D-6EB93BAB4AC8}">
      <dgm:prSet/>
      <dgm:spPr/>
      <dgm:t>
        <a:bodyPr/>
        <a:lstStyle/>
        <a:p>
          <a:endParaRPr lang="en-GB" sz="1600">
            <a:latin typeface="Arial" panose="020B0604020202020204" pitchFamily="34" charset="0"/>
            <a:cs typeface="Arial" panose="020B0604020202020204" pitchFamily="34" charset="0"/>
          </a:endParaRPr>
        </a:p>
      </dgm:t>
    </dgm:pt>
    <dgm:pt modelId="{E80F0F66-5E79-4686-84A4-7ED0C643923A}" type="sibTrans" cxnId="{D42CF007-45DD-4193-897D-6EB93BAB4AC8}">
      <dgm:prSet/>
      <dgm:spPr/>
      <dgm:t>
        <a:bodyPr/>
        <a:lstStyle/>
        <a:p>
          <a:endParaRPr lang="en-GB" sz="1600">
            <a:latin typeface="Arial" panose="020B0604020202020204" pitchFamily="34" charset="0"/>
            <a:cs typeface="Arial" panose="020B0604020202020204" pitchFamily="34" charset="0"/>
          </a:endParaRPr>
        </a:p>
      </dgm:t>
    </dgm:pt>
    <dgm:pt modelId="{9254F1CA-1550-4CCB-9C10-7AE87596E992}">
      <dgm:prSet phldrT="[Text]" custT="1"/>
      <dgm:spPr/>
      <dgm:t>
        <a:bodyPr/>
        <a:lstStyle/>
        <a:p>
          <a:endParaRPr lang="en-GB" sz="1600" kern="1200" dirty="0">
            <a:latin typeface="Arial" panose="020B0604020202020204" pitchFamily="34" charset="0"/>
            <a:cs typeface="Arial" panose="020B0604020202020204" pitchFamily="34" charset="0"/>
          </a:endParaRPr>
        </a:p>
      </dgm:t>
    </dgm:pt>
    <dgm:pt modelId="{5342DCCA-3DAC-48EC-9E18-838679317741}" type="parTrans" cxnId="{DB0D43DA-89B1-4893-99AA-501E1AF839DA}">
      <dgm:prSet/>
      <dgm:spPr/>
      <dgm:t>
        <a:bodyPr/>
        <a:lstStyle/>
        <a:p>
          <a:endParaRPr lang="en-GB" sz="1600">
            <a:latin typeface="Arial" panose="020B0604020202020204" pitchFamily="34" charset="0"/>
            <a:cs typeface="Arial" panose="020B0604020202020204" pitchFamily="34" charset="0"/>
          </a:endParaRPr>
        </a:p>
      </dgm:t>
    </dgm:pt>
    <dgm:pt modelId="{E81C4A29-84AC-4FF9-AE4F-17626BB8FE4E}" type="sibTrans" cxnId="{DB0D43DA-89B1-4893-99AA-501E1AF839DA}">
      <dgm:prSet/>
      <dgm:spPr/>
      <dgm:t>
        <a:bodyPr/>
        <a:lstStyle/>
        <a:p>
          <a:endParaRPr lang="en-GB" sz="1600">
            <a:latin typeface="Arial" panose="020B0604020202020204" pitchFamily="34" charset="0"/>
            <a:cs typeface="Arial" panose="020B0604020202020204" pitchFamily="34" charset="0"/>
          </a:endParaRPr>
        </a:p>
      </dgm:t>
    </dgm:pt>
    <dgm:pt modelId="{BF31568F-AB1A-4538-99E5-ADC63962C912}">
      <dgm:prSet phldrT="[Text]" custT="1"/>
      <dgm:spPr/>
      <dgm:t>
        <a:bodyPr/>
        <a:lstStyle/>
        <a:p>
          <a:endParaRPr lang="en-GB" sz="1600" kern="1200" dirty="0">
            <a:latin typeface="Arial" panose="020B0604020202020204" pitchFamily="34" charset="0"/>
            <a:cs typeface="Arial" panose="020B0604020202020204" pitchFamily="34" charset="0"/>
          </a:endParaRPr>
        </a:p>
      </dgm:t>
    </dgm:pt>
    <dgm:pt modelId="{32B9403A-CADB-4BFC-8CBF-5D53860AEDF8}" type="parTrans" cxnId="{1530C291-0ED5-4E84-9642-199819037E8C}">
      <dgm:prSet/>
      <dgm:spPr/>
      <dgm:t>
        <a:bodyPr/>
        <a:lstStyle/>
        <a:p>
          <a:endParaRPr lang="en-GB" sz="1600">
            <a:latin typeface="Arial" panose="020B0604020202020204" pitchFamily="34" charset="0"/>
            <a:cs typeface="Arial" panose="020B0604020202020204" pitchFamily="34" charset="0"/>
          </a:endParaRPr>
        </a:p>
      </dgm:t>
    </dgm:pt>
    <dgm:pt modelId="{325FBAFB-3DA3-4ABE-BE22-719D9BAECC1A}" type="sibTrans" cxnId="{1530C291-0ED5-4E84-9642-199819037E8C}">
      <dgm:prSet/>
      <dgm:spPr/>
      <dgm:t>
        <a:bodyPr/>
        <a:lstStyle/>
        <a:p>
          <a:endParaRPr lang="en-GB" sz="1600">
            <a:latin typeface="Arial" panose="020B0604020202020204" pitchFamily="34" charset="0"/>
            <a:cs typeface="Arial" panose="020B0604020202020204" pitchFamily="34" charset="0"/>
          </a:endParaRPr>
        </a:p>
      </dgm:t>
    </dgm:pt>
    <dgm:pt modelId="{D02BA49D-E5C9-495A-9F02-9F8F963D6192}">
      <dgm:prSet custT="1"/>
      <dgm:spPr/>
      <dgm:t>
        <a:bodyPr/>
        <a:lstStyle/>
        <a:p>
          <a:r>
            <a:rPr lang="en-GB" sz="1400" i="0" kern="1200" dirty="0">
              <a:latin typeface="Arial" panose="020B0604020202020204" pitchFamily="34" charset="0"/>
              <a:ea typeface="+mn-ea"/>
              <a:cs typeface="Arial" panose="020B0604020202020204" pitchFamily="34" charset="0"/>
            </a:rPr>
            <a:t>Don’t let fear of getting it wrong prevent you from engaging with your patients; If you make a mistake, just own it, apologise and move on.</a:t>
          </a:r>
        </a:p>
      </dgm:t>
    </dgm:pt>
    <dgm:pt modelId="{09F6B848-18E8-45EA-89A5-4DF0D6B4692A}" type="parTrans" cxnId="{992011D2-D734-40C9-B24E-7083696D46AD}">
      <dgm:prSet/>
      <dgm:spPr/>
      <dgm:t>
        <a:bodyPr/>
        <a:lstStyle/>
        <a:p>
          <a:endParaRPr lang="en-GB" sz="1600">
            <a:latin typeface="Arial" panose="020B0604020202020204" pitchFamily="34" charset="0"/>
            <a:cs typeface="Arial" panose="020B0604020202020204" pitchFamily="34" charset="0"/>
          </a:endParaRPr>
        </a:p>
      </dgm:t>
    </dgm:pt>
    <dgm:pt modelId="{3049D98C-87E7-4705-9C61-0696932E2D6E}" type="sibTrans" cxnId="{992011D2-D734-40C9-B24E-7083696D46AD}">
      <dgm:prSet/>
      <dgm:spPr/>
      <dgm:t>
        <a:bodyPr/>
        <a:lstStyle/>
        <a:p>
          <a:endParaRPr lang="en-GB" sz="1600">
            <a:latin typeface="Arial" panose="020B0604020202020204" pitchFamily="34" charset="0"/>
            <a:cs typeface="Arial" panose="020B0604020202020204" pitchFamily="34" charset="0"/>
          </a:endParaRPr>
        </a:p>
      </dgm:t>
    </dgm:pt>
    <dgm:pt modelId="{1D3E1DC6-1AB7-4AB8-86F1-8D28D0C1F2CE}">
      <dgm:prSet phldrT="[Text]" custT="1"/>
      <dgm:spPr/>
      <dgm:t>
        <a:bodyPr/>
        <a:lstStyle/>
        <a:p>
          <a:r>
            <a:rPr lang="en-GB" sz="2800" dirty="0">
              <a:latin typeface="Arial" panose="020B0604020202020204" pitchFamily="34" charset="0"/>
              <a:cs typeface="Arial" panose="020B0604020202020204" pitchFamily="34" charset="0"/>
            </a:rPr>
            <a:t>Engage</a:t>
          </a:r>
        </a:p>
      </dgm:t>
    </dgm:pt>
    <dgm:pt modelId="{10ADCA47-9B54-4D89-B717-BD78563BDF15}" type="sibTrans" cxnId="{54016021-68ED-48B3-8198-98094E341A19}">
      <dgm:prSet/>
      <dgm:spPr/>
      <dgm:t>
        <a:bodyPr/>
        <a:lstStyle/>
        <a:p>
          <a:endParaRPr lang="en-GB" sz="1600">
            <a:latin typeface="Arial" panose="020B0604020202020204" pitchFamily="34" charset="0"/>
            <a:cs typeface="Arial" panose="020B0604020202020204" pitchFamily="34" charset="0"/>
          </a:endParaRPr>
        </a:p>
      </dgm:t>
    </dgm:pt>
    <dgm:pt modelId="{26614E2F-08A0-46F0-943F-1FF435186BC1}" type="parTrans" cxnId="{54016021-68ED-48B3-8198-98094E341A19}">
      <dgm:prSet/>
      <dgm:spPr/>
      <dgm:t>
        <a:bodyPr/>
        <a:lstStyle/>
        <a:p>
          <a:endParaRPr lang="en-GB" sz="1600">
            <a:latin typeface="Arial" panose="020B0604020202020204" pitchFamily="34" charset="0"/>
            <a:cs typeface="Arial" panose="020B0604020202020204" pitchFamily="34" charset="0"/>
          </a:endParaRPr>
        </a:p>
      </dgm:t>
    </dgm:pt>
    <dgm:pt modelId="{46016B59-3D2C-45C1-806C-C09FB60CAD8C}">
      <dgm:prSet custT="1"/>
      <dgm:spPr/>
      <dgm:t>
        <a:bodyPr/>
        <a:lstStyle/>
        <a:p>
          <a:r>
            <a:rPr lang="en-GB" sz="1400" i="0" kern="1200" dirty="0">
              <a:latin typeface="Arial" panose="020B0604020202020204" pitchFamily="34" charset="0"/>
              <a:ea typeface="+mn-ea"/>
              <a:cs typeface="Arial" panose="020B0604020202020204" pitchFamily="34" charset="0"/>
            </a:rPr>
            <a:t>Have inclusive literature. Share pronouns on your badge.</a:t>
          </a:r>
        </a:p>
      </dgm:t>
    </dgm:pt>
    <dgm:pt modelId="{5052D174-8BC2-442F-BE4B-E520E38BD19F}" type="parTrans" cxnId="{E637A78D-88C1-48E8-BFDF-9AB2AFAC1FD6}">
      <dgm:prSet/>
      <dgm:spPr/>
      <dgm:t>
        <a:bodyPr/>
        <a:lstStyle/>
        <a:p>
          <a:endParaRPr lang="en-GB" sz="1600">
            <a:latin typeface="Arial" panose="020B0604020202020204" pitchFamily="34" charset="0"/>
            <a:cs typeface="Arial" panose="020B0604020202020204" pitchFamily="34" charset="0"/>
          </a:endParaRPr>
        </a:p>
      </dgm:t>
    </dgm:pt>
    <dgm:pt modelId="{2EA65877-8398-4CDA-A157-0ED0D24B63C1}" type="sibTrans" cxnId="{E637A78D-88C1-48E8-BFDF-9AB2AFAC1FD6}">
      <dgm:prSet/>
      <dgm:spPr/>
      <dgm:t>
        <a:bodyPr/>
        <a:lstStyle/>
        <a:p>
          <a:endParaRPr lang="en-GB" sz="1600">
            <a:latin typeface="Arial" panose="020B0604020202020204" pitchFamily="34" charset="0"/>
            <a:cs typeface="Arial" panose="020B0604020202020204" pitchFamily="34" charset="0"/>
          </a:endParaRPr>
        </a:p>
      </dgm:t>
    </dgm:pt>
    <dgm:pt modelId="{ED3F1BC3-51A1-442E-B910-9F460A68A1A1}">
      <dgm:prSet phldrT="[Text]" custT="1"/>
      <dgm:spPr/>
      <dgm:t>
        <a:bodyPr/>
        <a:lstStyle/>
        <a:p>
          <a:r>
            <a:rPr lang="en-GB" sz="1400" i="0" kern="1200" dirty="0">
              <a:latin typeface="Arial" panose="020B0604020202020204" pitchFamily="34" charset="0"/>
              <a:ea typeface="+mn-ea"/>
              <a:cs typeface="Arial" panose="020B0604020202020204" pitchFamily="34" charset="0"/>
            </a:rPr>
            <a:t>e.g. How can I support you today? What would you like me to know to make your care more comfortable? What do you need from me? Who is with you today?</a:t>
          </a:r>
        </a:p>
      </dgm:t>
    </dgm:pt>
    <dgm:pt modelId="{63BE13FC-238E-4F75-A175-988266FBD798}" type="parTrans" cxnId="{2D521013-5017-4938-9783-F1BF6E0314A6}">
      <dgm:prSet/>
      <dgm:spPr/>
      <dgm:t>
        <a:bodyPr/>
        <a:lstStyle/>
        <a:p>
          <a:endParaRPr lang="en-GB" sz="1600">
            <a:latin typeface="Arial" panose="020B0604020202020204" pitchFamily="34" charset="0"/>
            <a:cs typeface="Arial" panose="020B0604020202020204" pitchFamily="34" charset="0"/>
          </a:endParaRPr>
        </a:p>
      </dgm:t>
    </dgm:pt>
    <dgm:pt modelId="{AFC83673-3892-4454-A70E-DF8428C9590D}" type="sibTrans" cxnId="{2D521013-5017-4938-9783-F1BF6E0314A6}">
      <dgm:prSet/>
      <dgm:spPr/>
      <dgm:t>
        <a:bodyPr/>
        <a:lstStyle/>
        <a:p>
          <a:endParaRPr lang="en-GB" sz="1600">
            <a:latin typeface="Arial" panose="020B0604020202020204" pitchFamily="34" charset="0"/>
            <a:cs typeface="Arial" panose="020B0604020202020204" pitchFamily="34" charset="0"/>
          </a:endParaRPr>
        </a:p>
      </dgm:t>
    </dgm:pt>
    <dgm:pt modelId="{9084973E-B0CB-4AF4-A4F6-7819B3130E5B}" type="pres">
      <dgm:prSet presAssocID="{BFB9A573-D94C-45E9-BC0F-85DF4DCF2DC4}" presName="Name0" presStyleCnt="0">
        <dgm:presLayoutVars>
          <dgm:dir/>
          <dgm:animLvl val="lvl"/>
          <dgm:resizeHandles val="exact"/>
        </dgm:presLayoutVars>
      </dgm:prSet>
      <dgm:spPr/>
    </dgm:pt>
    <dgm:pt modelId="{5FFE0935-6129-41F1-9BC6-D00B5F25F7A7}" type="pres">
      <dgm:prSet presAssocID="{FC93BDBA-FCB1-494A-B6B9-28C9B26DF76E}" presName="linNode" presStyleCnt="0"/>
      <dgm:spPr/>
    </dgm:pt>
    <dgm:pt modelId="{C7A6AAED-CACD-4D39-8580-62C7F738B495}" type="pres">
      <dgm:prSet presAssocID="{FC93BDBA-FCB1-494A-B6B9-28C9B26DF76E}" presName="parentText" presStyleLbl="node1" presStyleIdx="0" presStyleCnt="3" custScaleX="72316">
        <dgm:presLayoutVars>
          <dgm:chMax val="1"/>
          <dgm:bulletEnabled val="1"/>
        </dgm:presLayoutVars>
      </dgm:prSet>
      <dgm:spPr/>
    </dgm:pt>
    <dgm:pt modelId="{4D9E5C97-EC15-471D-8A7A-E3E13409A3B3}" type="pres">
      <dgm:prSet presAssocID="{FC93BDBA-FCB1-494A-B6B9-28C9B26DF76E}" presName="descendantText" presStyleLbl="alignAccFollowNode1" presStyleIdx="0" presStyleCnt="3" custScaleX="100363">
        <dgm:presLayoutVars>
          <dgm:bulletEnabled val="1"/>
        </dgm:presLayoutVars>
      </dgm:prSet>
      <dgm:spPr/>
    </dgm:pt>
    <dgm:pt modelId="{74F27A03-2A4A-4C0D-825A-7F3EDF221CC9}" type="pres">
      <dgm:prSet presAssocID="{02E58C5A-8DD2-4003-8108-B08ED8BFF604}" presName="sp" presStyleCnt="0"/>
      <dgm:spPr/>
    </dgm:pt>
    <dgm:pt modelId="{47328831-7D39-4302-9845-BFA4FF42F808}" type="pres">
      <dgm:prSet presAssocID="{2F299FAB-439F-487E-83BC-F8CECB69C828}" presName="linNode" presStyleCnt="0"/>
      <dgm:spPr/>
    </dgm:pt>
    <dgm:pt modelId="{2F03265D-D79E-4340-B066-CD35438FD1B3}" type="pres">
      <dgm:prSet presAssocID="{2F299FAB-439F-487E-83BC-F8CECB69C828}" presName="parentText" presStyleLbl="node1" presStyleIdx="1" presStyleCnt="3" custScaleX="72316">
        <dgm:presLayoutVars>
          <dgm:chMax val="1"/>
          <dgm:bulletEnabled val="1"/>
        </dgm:presLayoutVars>
      </dgm:prSet>
      <dgm:spPr/>
    </dgm:pt>
    <dgm:pt modelId="{7A256DA5-4817-47D7-BB47-80DD710917EB}" type="pres">
      <dgm:prSet presAssocID="{2F299FAB-439F-487E-83BC-F8CECB69C828}" presName="descendantText" presStyleLbl="alignAccFollowNode1" presStyleIdx="1" presStyleCnt="3" custScaleX="100363">
        <dgm:presLayoutVars>
          <dgm:bulletEnabled val="1"/>
        </dgm:presLayoutVars>
      </dgm:prSet>
      <dgm:spPr/>
    </dgm:pt>
    <dgm:pt modelId="{6AAF22E8-E124-46E5-BDAE-0B0DD3BBECE6}" type="pres">
      <dgm:prSet presAssocID="{637B52AB-1517-4102-8986-A935349C8340}" presName="sp" presStyleCnt="0"/>
      <dgm:spPr/>
    </dgm:pt>
    <dgm:pt modelId="{7D572066-E9BB-4BA1-891A-D5938289D490}" type="pres">
      <dgm:prSet presAssocID="{1D3E1DC6-1AB7-4AB8-86F1-8D28D0C1F2CE}" presName="linNode" presStyleCnt="0"/>
      <dgm:spPr/>
    </dgm:pt>
    <dgm:pt modelId="{DDD6635A-16D1-4B21-B3CF-7BDCABA9CF37}" type="pres">
      <dgm:prSet presAssocID="{1D3E1DC6-1AB7-4AB8-86F1-8D28D0C1F2CE}" presName="parentText" presStyleLbl="node1" presStyleIdx="2" presStyleCnt="3" custScaleX="72316">
        <dgm:presLayoutVars>
          <dgm:chMax val="1"/>
          <dgm:bulletEnabled val="1"/>
        </dgm:presLayoutVars>
      </dgm:prSet>
      <dgm:spPr/>
    </dgm:pt>
    <dgm:pt modelId="{5C10CCC2-AF58-4BD4-A331-B3CAF1E9E655}" type="pres">
      <dgm:prSet presAssocID="{1D3E1DC6-1AB7-4AB8-86F1-8D28D0C1F2CE}" presName="descendantText" presStyleLbl="alignAccFollowNode1" presStyleIdx="2" presStyleCnt="3" custScaleX="100363">
        <dgm:presLayoutVars>
          <dgm:bulletEnabled val="1"/>
        </dgm:presLayoutVars>
      </dgm:prSet>
      <dgm:spPr/>
    </dgm:pt>
  </dgm:ptLst>
  <dgm:cxnLst>
    <dgm:cxn modelId="{D42CF007-45DD-4193-897D-6EB93BAB4AC8}" srcId="{2F299FAB-439F-487E-83BC-F8CECB69C828}" destId="{55761C57-85EB-4864-B28C-685CD1E16618}" srcOrd="0" destOrd="0" parTransId="{0795B946-E233-4FA0-B0BB-ABA96BD35419}" sibTransId="{E80F0F66-5E79-4686-84A4-7ED0C643923A}"/>
    <dgm:cxn modelId="{2D521013-5017-4938-9783-F1BF6E0314A6}" srcId="{2F299FAB-439F-487E-83BC-F8CECB69C828}" destId="{ED3F1BC3-51A1-442E-B910-9F460A68A1A1}" srcOrd="1" destOrd="0" parTransId="{63BE13FC-238E-4F75-A175-988266FBD798}" sibTransId="{AFC83673-3892-4454-A70E-DF8428C9590D}"/>
    <dgm:cxn modelId="{BEA16D13-6C78-4889-A0F6-926327AA84B5}" type="presOf" srcId="{796EF6C7-6F41-4172-AF43-88B3AD81237C}" destId="{4D9E5C97-EC15-471D-8A7A-E3E13409A3B3}" srcOrd="0" destOrd="0" presId="urn:microsoft.com/office/officeart/2005/8/layout/vList5"/>
    <dgm:cxn modelId="{54016021-68ED-48B3-8198-98094E341A19}" srcId="{BFB9A573-D94C-45E9-BC0F-85DF4DCF2DC4}" destId="{1D3E1DC6-1AB7-4AB8-86F1-8D28D0C1F2CE}" srcOrd="2" destOrd="0" parTransId="{26614E2F-08A0-46F0-943F-1FF435186BC1}" sibTransId="{10ADCA47-9B54-4D89-B717-BD78563BDF15}"/>
    <dgm:cxn modelId="{7FA41130-1553-433A-B581-C283DF2E1AF5}" type="presOf" srcId="{24259B38-37E8-4F6A-B681-74ED98D247CF}" destId="{4D9E5C97-EC15-471D-8A7A-E3E13409A3B3}" srcOrd="0" destOrd="1" presId="urn:microsoft.com/office/officeart/2005/8/layout/vList5"/>
    <dgm:cxn modelId="{EA159C32-7881-432C-A341-BDD4ACD01A0C}" srcId="{FC93BDBA-FCB1-494A-B6B9-28C9B26DF76E}" destId="{796EF6C7-6F41-4172-AF43-88B3AD81237C}" srcOrd="0" destOrd="0" parTransId="{DC01AF3E-0A52-4D26-8939-51FA0893D69F}" sibTransId="{4B27AC0B-90AF-477E-A3B5-73A7F4D621CE}"/>
    <dgm:cxn modelId="{82DE9F35-B9EF-4F91-967B-F7C94EDD7B69}" srcId="{BFB9A573-D94C-45E9-BC0F-85DF4DCF2DC4}" destId="{2F299FAB-439F-487E-83BC-F8CECB69C828}" srcOrd="1" destOrd="0" parTransId="{84F553F3-F5C0-410B-AFD9-92EBF720904B}" sibTransId="{637B52AB-1517-4102-8986-A935349C8340}"/>
    <dgm:cxn modelId="{8604A639-3849-48C7-9C3C-A427D6FBA6F7}" type="presOf" srcId="{FC93BDBA-FCB1-494A-B6B9-28C9B26DF76E}" destId="{C7A6AAED-CACD-4D39-8580-62C7F738B495}" srcOrd="0" destOrd="0" presId="urn:microsoft.com/office/officeart/2005/8/layout/vList5"/>
    <dgm:cxn modelId="{8153623E-F774-4CE0-B58E-74354B27BE19}" type="presOf" srcId="{55761C57-85EB-4864-B28C-685CD1E16618}" destId="{7A256DA5-4817-47D7-BB47-80DD710917EB}" srcOrd="0" destOrd="0" presId="urn:microsoft.com/office/officeart/2005/8/layout/vList5"/>
    <dgm:cxn modelId="{53C6ED45-C26F-4145-9CE8-074BE0CFF955}" type="presOf" srcId="{BFB9A573-D94C-45E9-BC0F-85DF4DCF2DC4}" destId="{9084973E-B0CB-4AF4-A4F6-7819B3130E5B}" srcOrd="0" destOrd="0" presId="urn:microsoft.com/office/officeart/2005/8/layout/vList5"/>
    <dgm:cxn modelId="{92018D79-9368-4812-9414-1A180C4B1535}" srcId="{BFB9A573-D94C-45E9-BC0F-85DF4DCF2DC4}" destId="{FC93BDBA-FCB1-494A-B6B9-28C9B26DF76E}" srcOrd="0" destOrd="0" parTransId="{40415CAA-C2F6-411C-9AD6-B8C9DEFE91FF}" sibTransId="{02E58C5A-8DD2-4003-8108-B08ED8BFF604}"/>
    <dgm:cxn modelId="{E430D55A-0D67-45E4-B93A-058AC128EA06}" type="presOf" srcId="{46016B59-3D2C-45C1-806C-C09FB60CAD8C}" destId="{5C10CCC2-AF58-4BD4-A331-B3CAF1E9E655}" srcOrd="0" destOrd="2" presId="urn:microsoft.com/office/officeart/2005/8/layout/vList5"/>
    <dgm:cxn modelId="{4D244086-EA01-4377-BB27-BC94E9A6B6A3}" type="presOf" srcId="{1D3E1DC6-1AB7-4AB8-86F1-8D28D0C1F2CE}" destId="{DDD6635A-16D1-4B21-B3CF-7BDCABA9CF37}" srcOrd="0" destOrd="0" presId="urn:microsoft.com/office/officeart/2005/8/layout/vList5"/>
    <dgm:cxn modelId="{D80A728A-8D3F-42BD-BCCB-180963449C6E}" srcId="{FC93BDBA-FCB1-494A-B6B9-28C9B26DF76E}" destId="{24259B38-37E8-4F6A-B681-74ED98D247CF}" srcOrd="1" destOrd="0" parTransId="{B7910164-0965-4C39-8561-D5C6E9BFB3DE}" sibTransId="{793D5F08-2F70-4E53-BBD9-22276883B84D}"/>
    <dgm:cxn modelId="{E637A78D-88C1-48E8-BFDF-9AB2AFAC1FD6}" srcId="{1D3E1DC6-1AB7-4AB8-86F1-8D28D0C1F2CE}" destId="{46016B59-3D2C-45C1-806C-C09FB60CAD8C}" srcOrd="2" destOrd="0" parTransId="{5052D174-8BC2-442F-BE4B-E520E38BD19F}" sibTransId="{2EA65877-8398-4CDA-A157-0ED0D24B63C1}"/>
    <dgm:cxn modelId="{1530C291-0ED5-4E84-9642-199819037E8C}" srcId="{1D3E1DC6-1AB7-4AB8-86F1-8D28D0C1F2CE}" destId="{BF31568F-AB1A-4538-99E5-ADC63962C912}" srcOrd="3" destOrd="0" parTransId="{32B9403A-CADB-4BFC-8CBF-5D53860AEDF8}" sibTransId="{325FBAFB-3DA3-4ABE-BE22-719D9BAECC1A}"/>
    <dgm:cxn modelId="{78B18D9A-3904-428A-BB72-BDA5D73F1CEB}" type="presOf" srcId="{ED3F1BC3-51A1-442E-B910-9F460A68A1A1}" destId="{7A256DA5-4817-47D7-BB47-80DD710917EB}" srcOrd="0" destOrd="1" presId="urn:microsoft.com/office/officeart/2005/8/layout/vList5"/>
    <dgm:cxn modelId="{BD21ACAD-A8B6-42E8-8707-B9D6F51F21AF}" type="presOf" srcId="{9254F1CA-1550-4CCB-9C10-7AE87596E992}" destId="{5C10CCC2-AF58-4BD4-A331-B3CAF1E9E655}" srcOrd="0" destOrd="0" presId="urn:microsoft.com/office/officeart/2005/8/layout/vList5"/>
    <dgm:cxn modelId="{CF54E7CA-2C92-4580-AB67-24DB3E56498D}" type="presOf" srcId="{2F299FAB-439F-487E-83BC-F8CECB69C828}" destId="{2F03265D-D79E-4340-B066-CD35438FD1B3}" srcOrd="0" destOrd="0" presId="urn:microsoft.com/office/officeart/2005/8/layout/vList5"/>
    <dgm:cxn modelId="{992011D2-D734-40C9-B24E-7083696D46AD}" srcId="{1D3E1DC6-1AB7-4AB8-86F1-8D28D0C1F2CE}" destId="{D02BA49D-E5C9-495A-9F02-9F8F963D6192}" srcOrd="1" destOrd="0" parTransId="{09F6B848-18E8-45EA-89A5-4DF0D6B4692A}" sibTransId="{3049D98C-87E7-4705-9C61-0696932E2D6E}"/>
    <dgm:cxn modelId="{853F60D4-EC67-455B-A5C1-AD5C26464D3C}" type="presOf" srcId="{D02BA49D-E5C9-495A-9F02-9F8F963D6192}" destId="{5C10CCC2-AF58-4BD4-A331-B3CAF1E9E655}" srcOrd="0" destOrd="1" presId="urn:microsoft.com/office/officeart/2005/8/layout/vList5"/>
    <dgm:cxn modelId="{DB0D43DA-89B1-4893-99AA-501E1AF839DA}" srcId="{1D3E1DC6-1AB7-4AB8-86F1-8D28D0C1F2CE}" destId="{9254F1CA-1550-4CCB-9C10-7AE87596E992}" srcOrd="0" destOrd="0" parTransId="{5342DCCA-3DAC-48EC-9E18-838679317741}" sibTransId="{E81C4A29-84AC-4FF9-AE4F-17626BB8FE4E}"/>
    <dgm:cxn modelId="{3D0ABADF-F094-4812-BDAE-334104E43685}" type="presOf" srcId="{BF31568F-AB1A-4538-99E5-ADC63962C912}" destId="{5C10CCC2-AF58-4BD4-A331-B3CAF1E9E655}" srcOrd="0" destOrd="3" presId="urn:microsoft.com/office/officeart/2005/8/layout/vList5"/>
    <dgm:cxn modelId="{26B45AC9-5386-4AE2-8261-EE79CAC3BBAA}" type="presParOf" srcId="{9084973E-B0CB-4AF4-A4F6-7819B3130E5B}" destId="{5FFE0935-6129-41F1-9BC6-D00B5F25F7A7}" srcOrd="0" destOrd="0" presId="urn:microsoft.com/office/officeart/2005/8/layout/vList5"/>
    <dgm:cxn modelId="{54CEC2A5-9582-4F8C-BED6-04BB54D62D8B}" type="presParOf" srcId="{5FFE0935-6129-41F1-9BC6-D00B5F25F7A7}" destId="{C7A6AAED-CACD-4D39-8580-62C7F738B495}" srcOrd="0" destOrd="0" presId="urn:microsoft.com/office/officeart/2005/8/layout/vList5"/>
    <dgm:cxn modelId="{3A904C37-E22F-4592-80E2-6D285104C521}" type="presParOf" srcId="{5FFE0935-6129-41F1-9BC6-D00B5F25F7A7}" destId="{4D9E5C97-EC15-471D-8A7A-E3E13409A3B3}" srcOrd="1" destOrd="0" presId="urn:microsoft.com/office/officeart/2005/8/layout/vList5"/>
    <dgm:cxn modelId="{03A7C7F2-ADFB-4CC1-9CC6-EA26C77C3B09}" type="presParOf" srcId="{9084973E-B0CB-4AF4-A4F6-7819B3130E5B}" destId="{74F27A03-2A4A-4C0D-825A-7F3EDF221CC9}" srcOrd="1" destOrd="0" presId="urn:microsoft.com/office/officeart/2005/8/layout/vList5"/>
    <dgm:cxn modelId="{722CEB51-A9DD-4A81-8E65-0201F29259BE}" type="presParOf" srcId="{9084973E-B0CB-4AF4-A4F6-7819B3130E5B}" destId="{47328831-7D39-4302-9845-BFA4FF42F808}" srcOrd="2" destOrd="0" presId="urn:microsoft.com/office/officeart/2005/8/layout/vList5"/>
    <dgm:cxn modelId="{08A0FAD4-679B-43D8-BF8D-161A8E05376F}" type="presParOf" srcId="{47328831-7D39-4302-9845-BFA4FF42F808}" destId="{2F03265D-D79E-4340-B066-CD35438FD1B3}" srcOrd="0" destOrd="0" presId="urn:microsoft.com/office/officeart/2005/8/layout/vList5"/>
    <dgm:cxn modelId="{7834545F-9899-4FEF-8740-5FC09EE3CA76}" type="presParOf" srcId="{47328831-7D39-4302-9845-BFA4FF42F808}" destId="{7A256DA5-4817-47D7-BB47-80DD710917EB}" srcOrd="1" destOrd="0" presId="urn:microsoft.com/office/officeart/2005/8/layout/vList5"/>
    <dgm:cxn modelId="{D422C725-FA33-4AEC-BF66-7B9D2D2B5B80}" type="presParOf" srcId="{9084973E-B0CB-4AF4-A4F6-7819B3130E5B}" destId="{6AAF22E8-E124-46E5-BDAE-0B0DD3BBECE6}" srcOrd="3" destOrd="0" presId="urn:microsoft.com/office/officeart/2005/8/layout/vList5"/>
    <dgm:cxn modelId="{5AE75A57-991B-4F1A-96E2-0E1AA37E06AB}" type="presParOf" srcId="{9084973E-B0CB-4AF4-A4F6-7819B3130E5B}" destId="{7D572066-E9BB-4BA1-891A-D5938289D490}" srcOrd="4" destOrd="0" presId="urn:microsoft.com/office/officeart/2005/8/layout/vList5"/>
    <dgm:cxn modelId="{D38B16F1-F68A-478E-9C60-E2B3377EDFB2}" type="presParOf" srcId="{7D572066-E9BB-4BA1-891A-D5938289D490}" destId="{DDD6635A-16D1-4B21-B3CF-7BDCABA9CF37}" srcOrd="0" destOrd="0" presId="urn:microsoft.com/office/officeart/2005/8/layout/vList5"/>
    <dgm:cxn modelId="{815D34EB-6BA6-44FE-AE0B-090E28D18A2C}" type="presParOf" srcId="{7D572066-E9BB-4BA1-891A-D5938289D490}" destId="{5C10CCC2-AF58-4BD4-A331-B3CAF1E9E6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E5C97-EC15-471D-8A7A-E3E13409A3B3}">
      <dsp:nvSpPr>
        <dsp:cNvPr id="0" name=""/>
        <dsp:cNvSpPr/>
      </dsp:nvSpPr>
      <dsp:spPr>
        <a:xfrm rot="5400000">
          <a:off x="7057444" y="-3264225"/>
          <a:ext cx="893797" cy="764908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i="0" kern="1200" dirty="0">
              <a:latin typeface="Arial" panose="020B0604020202020204" pitchFamily="34" charset="0"/>
              <a:cs typeface="Arial" panose="020B0604020202020204" pitchFamily="34" charset="0"/>
            </a:rPr>
            <a:t>Ask about </a:t>
          </a:r>
          <a:r>
            <a:rPr lang="en-GB" sz="1600" i="0" kern="1200" dirty="0">
              <a:effectLst/>
              <a:latin typeface="Arial" panose="020B0604020202020204" pitchFamily="34" charset="0"/>
              <a:ea typeface="Times New Roman" panose="02020603050405020304" pitchFamily="18" charset="0"/>
              <a:cs typeface="Arial" panose="020B0604020202020204" pitchFamily="34" charset="0"/>
            </a:rPr>
            <a:t>gender, sexuality, family type, </a:t>
          </a:r>
          <a:r>
            <a:rPr lang="en-GB" sz="1600" i="0" kern="1200" dirty="0">
              <a:latin typeface="Arial" panose="020B0604020202020204" pitchFamily="34" charset="0"/>
              <a:ea typeface="Times New Roman" panose="02020603050405020304" pitchFamily="18" charset="0"/>
              <a:cs typeface="Arial" panose="020B0604020202020204" pitchFamily="34" charset="0"/>
            </a:rPr>
            <a:t>pro-nouns and preferred names</a:t>
          </a:r>
          <a:endParaRPr lang="en-GB" sz="1600" i="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i="0" kern="1200" dirty="0">
              <a:latin typeface="Arial" panose="020B0604020202020204" pitchFamily="34" charset="0"/>
              <a:ea typeface="Aptos" panose="020B0004020202020204" pitchFamily="34" charset="0"/>
              <a:cs typeface="Arial" panose="020B0604020202020204" pitchFamily="34" charset="0"/>
            </a:rPr>
            <a:t>Let patients lead with terminology</a:t>
          </a:r>
          <a:endParaRPr lang="en-GB" sz="1600" i="0" kern="1200" dirty="0">
            <a:latin typeface="Arial" panose="020B0604020202020204" pitchFamily="34" charset="0"/>
            <a:cs typeface="Arial" panose="020B0604020202020204" pitchFamily="34" charset="0"/>
          </a:endParaRPr>
        </a:p>
      </dsp:txBody>
      <dsp:txXfrm rot="-5400000">
        <a:off x="3679801" y="157050"/>
        <a:ext cx="7605451" cy="806533"/>
      </dsp:txXfrm>
    </dsp:sp>
    <dsp:sp modelId="{C7A6AAED-CACD-4D39-8580-62C7F738B495}">
      <dsp:nvSpPr>
        <dsp:cNvPr id="0" name=""/>
        <dsp:cNvSpPr/>
      </dsp:nvSpPr>
      <dsp:spPr>
        <a:xfrm>
          <a:off x="579580" y="1692"/>
          <a:ext cx="3100221" cy="11172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Don’t assume</a:t>
          </a:r>
        </a:p>
      </dsp:txBody>
      <dsp:txXfrm>
        <a:off x="634120" y="56232"/>
        <a:ext cx="2991141" cy="1008167"/>
      </dsp:txXfrm>
    </dsp:sp>
    <dsp:sp modelId="{7A256DA5-4817-47D7-BB47-80DD710917EB}">
      <dsp:nvSpPr>
        <dsp:cNvPr id="0" name=""/>
        <dsp:cNvSpPr/>
      </dsp:nvSpPr>
      <dsp:spPr>
        <a:xfrm rot="5400000">
          <a:off x="7057444" y="-2091115"/>
          <a:ext cx="893797" cy="764908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ea typeface="+mn-ea"/>
              <a:cs typeface="Arial" panose="020B0604020202020204" pitchFamily="34" charset="0"/>
            </a:rPr>
            <a:t>Allow people to tell you if there’s anything else they think you should know in relation to their care. </a:t>
          </a: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ea typeface="+mn-ea"/>
              <a:cs typeface="Arial" panose="020B0604020202020204" pitchFamily="34" charset="0"/>
            </a:rPr>
            <a:t>e.g. How can I support you today? What would you like me to know to make your care more comfortable? What do you need from me? Who is with you today?</a:t>
          </a:r>
        </a:p>
      </dsp:txBody>
      <dsp:txXfrm rot="-5400000">
        <a:off x="3679801" y="1330160"/>
        <a:ext cx="7605451" cy="806533"/>
      </dsp:txXfrm>
    </dsp:sp>
    <dsp:sp modelId="{2F03265D-D79E-4340-B066-CD35438FD1B3}">
      <dsp:nvSpPr>
        <dsp:cNvPr id="0" name=""/>
        <dsp:cNvSpPr/>
      </dsp:nvSpPr>
      <dsp:spPr>
        <a:xfrm>
          <a:off x="579580" y="1174802"/>
          <a:ext cx="3100221" cy="11172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i="0" kern="1200" dirty="0">
              <a:effectLst/>
              <a:latin typeface="Arial" panose="020B0604020202020204" pitchFamily="34" charset="0"/>
              <a:ea typeface="Times New Roman" panose="02020603050405020304" pitchFamily="18" charset="0"/>
              <a:cs typeface="Arial" panose="020B0604020202020204" pitchFamily="34" charset="0"/>
            </a:rPr>
            <a:t>Ask open questions</a:t>
          </a:r>
          <a:endParaRPr lang="en-GB" sz="2800" i="0" kern="1200" dirty="0">
            <a:latin typeface="Arial" panose="020B0604020202020204" pitchFamily="34" charset="0"/>
            <a:cs typeface="Arial" panose="020B0604020202020204" pitchFamily="34" charset="0"/>
          </a:endParaRPr>
        </a:p>
      </dsp:txBody>
      <dsp:txXfrm>
        <a:off x="634120" y="1229342"/>
        <a:ext cx="2991141" cy="1008167"/>
      </dsp:txXfrm>
    </dsp:sp>
    <dsp:sp modelId="{5C10CCC2-AF58-4BD4-A331-B3CAF1E9E655}">
      <dsp:nvSpPr>
        <dsp:cNvPr id="0" name=""/>
        <dsp:cNvSpPr/>
      </dsp:nvSpPr>
      <dsp:spPr>
        <a:xfrm rot="5400000">
          <a:off x="7057444" y="-918006"/>
          <a:ext cx="893797" cy="764908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GB" sz="16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ea typeface="+mn-ea"/>
              <a:cs typeface="Arial" panose="020B0604020202020204" pitchFamily="34" charset="0"/>
            </a:rPr>
            <a:t>Don’t let fear of getting it wrong prevent you from engaging with your patients; If you make a mistake, just own it, apologise and move on.</a:t>
          </a: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ea typeface="+mn-ea"/>
              <a:cs typeface="Arial" panose="020B0604020202020204" pitchFamily="34" charset="0"/>
            </a:rPr>
            <a:t>Have inclusive literature. Share pronouns on your badge.</a:t>
          </a:r>
        </a:p>
        <a:p>
          <a:pPr marL="171450" lvl="1" indent="-171450" algn="l" defTabSz="711200">
            <a:lnSpc>
              <a:spcPct val="90000"/>
            </a:lnSpc>
            <a:spcBef>
              <a:spcPct val="0"/>
            </a:spcBef>
            <a:spcAft>
              <a:spcPct val="15000"/>
            </a:spcAft>
            <a:buChar char="•"/>
          </a:pPr>
          <a:endParaRPr lang="en-GB" sz="1600" kern="1200" dirty="0">
            <a:latin typeface="Arial" panose="020B0604020202020204" pitchFamily="34" charset="0"/>
            <a:cs typeface="Arial" panose="020B0604020202020204" pitchFamily="34" charset="0"/>
          </a:endParaRPr>
        </a:p>
      </dsp:txBody>
      <dsp:txXfrm rot="-5400000">
        <a:off x="3679801" y="2503269"/>
        <a:ext cx="7605451" cy="806533"/>
      </dsp:txXfrm>
    </dsp:sp>
    <dsp:sp modelId="{DDD6635A-16D1-4B21-B3CF-7BDCABA9CF37}">
      <dsp:nvSpPr>
        <dsp:cNvPr id="0" name=""/>
        <dsp:cNvSpPr/>
      </dsp:nvSpPr>
      <dsp:spPr>
        <a:xfrm>
          <a:off x="579580" y="2347911"/>
          <a:ext cx="3100221" cy="11172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Engage</a:t>
          </a:r>
        </a:p>
      </dsp:txBody>
      <dsp:txXfrm>
        <a:off x="634120" y="2402451"/>
        <a:ext cx="2991141" cy="10081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7B688-BB11-888A-9FB7-623B0B849F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8CDA1D-D100-FBD5-9FF9-02C5B3096D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76E772-77E6-4AE8-907C-3D8C40538181}" type="datetimeFigureOut">
              <a:rPr lang="en-GB" smtClean="0"/>
              <a:t>24/07/2025</a:t>
            </a:fld>
            <a:endParaRPr lang="en-GB"/>
          </a:p>
        </p:txBody>
      </p:sp>
      <p:sp>
        <p:nvSpPr>
          <p:cNvPr id="4" name="Footer Placeholder 3">
            <a:extLst>
              <a:ext uri="{FF2B5EF4-FFF2-40B4-BE49-F238E27FC236}">
                <a16:creationId xmlns:a16="http://schemas.microsoft.com/office/drawing/2014/main" id="{E07CECDD-4626-5DFF-68B0-6D9B3EB5A2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CBFA32-1B12-2A3C-94F1-9B4F52A56C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44B0BD-543F-485E-A6AD-8A0EED92C367}" type="slidenum">
              <a:rPr lang="en-GB" smtClean="0"/>
              <a:t>‹#›</a:t>
            </a:fld>
            <a:endParaRPr lang="en-GB"/>
          </a:p>
        </p:txBody>
      </p:sp>
    </p:spTree>
    <p:extLst>
      <p:ext uri="{BB962C8B-B14F-4D97-AF65-F5344CB8AC3E}">
        <p14:creationId xmlns:p14="http://schemas.microsoft.com/office/powerpoint/2010/main" val="200711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63B22-4BA9-4E42-8189-C73C10D5C785}" type="datetimeFigureOut">
              <a:rPr lang="en-GB" smtClean="0"/>
              <a:t>24/07/2025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3496C-A444-4FFA-8254-D6CDF838A461}" type="slidenum">
              <a:rPr lang="en-GB" smtClean="0"/>
              <a:t>‹#›</a:t>
            </a:fld>
            <a:endParaRPr lang="en-GB"/>
          </a:p>
        </p:txBody>
      </p:sp>
    </p:spTree>
    <p:extLst>
      <p:ext uri="{BB962C8B-B14F-4D97-AF65-F5344CB8AC3E}">
        <p14:creationId xmlns:p14="http://schemas.microsoft.com/office/powerpoint/2010/main" val="304988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CAA1-B02B-BB88-82F5-45CB35A13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920142-C418-49DD-EA98-C7BC97C68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E8578A-F252-54FE-FDA4-632C9386BF9A}"/>
              </a:ext>
            </a:extLst>
          </p:cNvPr>
          <p:cNvSpPr>
            <a:spLocks noGrp="1"/>
          </p:cNvSpPr>
          <p:nvPr>
            <p:ph type="dt" sz="half" idx="10"/>
          </p:nvPr>
        </p:nvSpPr>
        <p:spPr/>
        <p:txBody>
          <a:bodyPr/>
          <a:lstStyle/>
          <a:p>
            <a:fld id="{C764DE79-268F-4C1A-8933-263129D2AF90}" type="datetimeFigureOut">
              <a:rPr lang="en-US" smtClean="0"/>
              <a:t>7/24/2025</a:t>
            </a:fld>
            <a:endParaRPr lang="en-US" dirty="0"/>
          </a:p>
        </p:txBody>
      </p:sp>
      <p:sp>
        <p:nvSpPr>
          <p:cNvPr id="5" name="Footer Placeholder 4">
            <a:extLst>
              <a:ext uri="{FF2B5EF4-FFF2-40B4-BE49-F238E27FC236}">
                <a16:creationId xmlns:a16="http://schemas.microsoft.com/office/drawing/2014/main" id="{6D3BDDE1-8017-DB14-5CE9-6B85C265A5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911BF0-ED2E-0CF5-D5C0-B7980C43BD96}"/>
              </a:ext>
            </a:extLst>
          </p:cNvPr>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795DBAC2-D221-FCA8-0E4D-84DE97740187}"/>
              </a:ext>
            </a:extLst>
          </p:cNvPr>
          <p:cNvPicPr>
            <a:picLocks noChangeAspect="1"/>
          </p:cNvPicPr>
          <p:nvPr userDrawn="1"/>
        </p:nvPicPr>
        <p:blipFill>
          <a:blip r:embed="rId2"/>
          <a:stretch>
            <a:fillRect/>
          </a:stretch>
        </p:blipFill>
        <p:spPr>
          <a:xfrm>
            <a:off x="6458673" y="1371600"/>
            <a:ext cx="5733327" cy="5486400"/>
          </a:xfrm>
          <a:prstGeom prst="rect">
            <a:avLst/>
          </a:prstGeom>
        </p:spPr>
      </p:pic>
    </p:spTree>
    <p:extLst>
      <p:ext uri="{BB962C8B-B14F-4D97-AF65-F5344CB8AC3E}">
        <p14:creationId xmlns:p14="http://schemas.microsoft.com/office/powerpoint/2010/main" val="6632712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25F4-3A0E-396B-41C3-BFA3840860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9A625A-75A3-8F5D-40DE-C82689E67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A93AA-4C3C-0CE1-A3A8-48E1A50F6802}"/>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5" name="Footer Placeholder 4">
            <a:extLst>
              <a:ext uri="{FF2B5EF4-FFF2-40B4-BE49-F238E27FC236}">
                <a16:creationId xmlns:a16="http://schemas.microsoft.com/office/drawing/2014/main" id="{A8D90C60-58F7-2D2B-E592-46629338E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C8D86-FF34-FFAF-A483-065882062A21}"/>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23631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DB08C-424F-2C15-FBF1-C9E4907D25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CD64F8-8270-48EE-D077-A09CBC40C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7A6DF0-8051-B447-B8F2-BF10111745C9}"/>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5" name="Footer Placeholder 4">
            <a:extLst>
              <a:ext uri="{FF2B5EF4-FFF2-40B4-BE49-F238E27FC236}">
                <a16:creationId xmlns:a16="http://schemas.microsoft.com/office/drawing/2014/main" id="{6E871314-8901-B754-5B38-173BD4261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43C20-2812-B6F2-827D-4FE0DBDF77C2}"/>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09522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4345-73B4-1D56-816C-0E40C21EA4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A8F542-EA5C-A8EF-74BE-E62A33C52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B7EEA6-D1C6-0B23-FD8C-B0F609A05E5E}"/>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5" name="Footer Placeholder 4">
            <a:extLst>
              <a:ext uri="{FF2B5EF4-FFF2-40B4-BE49-F238E27FC236}">
                <a16:creationId xmlns:a16="http://schemas.microsoft.com/office/drawing/2014/main" id="{D1D7B491-8CE3-8499-898C-40A0F7E0C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D349F-5B4A-0868-B87F-238A9600A08B}"/>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99741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F648-0A86-0ADC-77E8-A97FBF88A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82EF39-FB3B-FBE0-3C69-35C8ACDB9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8DE76-8A3B-3FB5-63FB-14A58B08E7DA}"/>
              </a:ext>
            </a:extLst>
          </p:cNvPr>
          <p:cNvSpPr>
            <a:spLocks noGrp="1"/>
          </p:cNvSpPr>
          <p:nvPr>
            <p:ph type="dt" sz="half" idx="10"/>
          </p:nvPr>
        </p:nvSpPr>
        <p:spPr/>
        <p:txBody>
          <a:bodyPr/>
          <a:lstStyle/>
          <a:p>
            <a:fld id="{C764DE79-268F-4C1A-8933-263129D2AF90}" type="datetimeFigureOut">
              <a:rPr lang="en-US" smtClean="0"/>
              <a:t>7/24/2025</a:t>
            </a:fld>
            <a:endParaRPr lang="en-US" dirty="0"/>
          </a:p>
        </p:txBody>
      </p:sp>
      <p:sp>
        <p:nvSpPr>
          <p:cNvPr id="5" name="Footer Placeholder 4">
            <a:extLst>
              <a:ext uri="{FF2B5EF4-FFF2-40B4-BE49-F238E27FC236}">
                <a16:creationId xmlns:a16="http://schemas.microsoft.com/office/drawing/2014/main" id="{B253B5DB-133A-5A3A-9A68-C5DDE2DD4D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83F98A-5CFF-A0F7-B08E-71AF8C43106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9292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57F0-C934-991F-0FC0-11188CCB5E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111CF8-B108-9105-3222-E07437EF71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EF47D2-21D7-D6F9-26C8-CE6D3C61AB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EB284E-93A7-3ED9-FD5A-9B9909E1E8E3}"/>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6" name="Footer Placeholder 5">
            <a:extLst>
              <a:ext uri="{FF2B5EF4-FFF2-40B4-BE49-F238E27FC236}">
                <a16:creationId xmlns:a16="http://schemas.microsoft.com/office/drawing/2014/main" id="{B6470683-3070-6E18-5D9B-2FAAFF59D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3D9E9-3DA6-9C7B-809C-2E2707DEB00D}"/>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71786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FE2-3162-7E66-2604-A04F336A75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325EEF-F343-91F9-AB76-694009019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8878B-69C4-FD9A-ECE1-3A9C50713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EB1AEC-548B-05E7-EFEF-7FB245E47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8DCCAC-686E-DA5D-8366-CB3BCA265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DEA8C8-E9C7-79F9-E9D7-E4809635503D}"/>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8" name="Footer Placeholder 7">
            <a:extLst>
              <a:ext uri="{FF2B5EF4-FFF2-40B4-BE49-F238E27FC236}">
                <a16:creationId xmlns:a16="http://schemas.microsoft.com/office/drawing/2014/main" id="{841E9056-EEC7-57AC-2187-C1B5CE2AFE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DFA667-424D-0414-CA1E-64A605B2AD8B}"/>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132457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D3E1-1873-5B3B-0ECF-6A27C65063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231221-BA71-497A-3B00-F9C56E49759A}"/>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4" name="Footer Placeholder 3">
            <a:extLst>
              <a:ext uri="{FF2B5EF4-FFF2-40B4-BE49-F238E27FC236}">
                <a16:creationId xmlns:a16="http://schemas.microsoft.com/office/drawing/2014/main" id="{339ADE2C-D1B5-21FA-1FA0-84BB905D71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3A1732-99F0-F4D8-29DD-A710F9924ED0}"/>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64390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982CA-4E59-1B77-2F29-974AF8071A61}"/>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3" name="Footer Placeholder 2">
            <a:extLst>
              <a:ext uri="{FF2B5EF4-FFF2-40B4-BE49-F238E27FC236}">
                <a16:creationId xmlns:a16="http://schemas.microsoft.com/office/drawing/2014/main" id="{A00DB2A0-2955-74A3-BA1D-CF9A73A842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33724-29F0-5167-C96D-A9FB05AE2216}"/>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199721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9D9D-2213-1C72-4702-44BF5F18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A4AD13-0258-E652-8FC0-EC11FBA80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365837-5D1E-A224-79A5-B21B44AB0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593FF-671F-232A-1BDE-4B372D92E35A}"/>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6" name="Footer Placeholder 5">
            <a:extLst>
              <a:ext uri="{FF2B5EF4-FFF2-40B4-BE49-F238E27FC236}">
                <a16:creationId xmlns:a16="http://schemas.microsoft.com/office/drawing/2014/main" id="{FC39EE11-5498-A49F-7EFB-0CEA59436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3684-3C7A-BA65-A542-0EAACE581B83}"/>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41506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1CB0-F711-E4D3-5F0C-4868690AD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5589EE-7614-6521-2F4D-C8E18B9C3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78F0E7-0FDC-E172-1BF7-9ACEB05DB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316FB-9108-D0BA-0091-ED1532DF8A41}"/>
              </a:ext>
            </a:extLst>
          </p:cNvPr>
          <p:cNvSpPr>
            <a:spLocks noGrp="1"/>
          </p:cNvSpPr>
          <p:nvPr>
            <p:ph type="dt" sz="half" idx="10"/>
          </p:nvPr>
        </p:nvSpPr>
        <p:spPr/>
        <p:txBody>
          <a:bodyPr/>
          <a:lstStyle/>
          <a:p>
            <a:fld id="{B15187C7-E315-7A4A-A1EB-ECC9AB802C54}" type="datetimeFigureOut">
              <a:rPr lang="en-US" smtClean="0"/>
              <a:t>7/24/2025</a:t>
            </a:fld>
            <a:endParaRPr lang="en-US"/>
          </a:p>
        </p:txBody>
      </p:sp>
      <p:sp>
        <p:nvSpPr>
          <p:cNvPr id="6" name="Footer Placeholder 5">
            <a:extLst>
              <a:ext uri="{FF2B5EF4-FFF2-40B4-BE49-F238E27FC236}">
                <a16:creationId xmlns:a16="http://schemas.microsoft.com/office/drawing/2014/main" id="{EC7785DE-E0FC-9327-DC12-695734E29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1A12A-5F94-7D01-3F7C-D2B8095395C8}"/>
              </a:ext>
            </a:extLst>
          </p:cNvPr>
          <p:cNvSpPr>
            <a:spLocks noGrp="1"/>
          </p:cNvSpPr>
          <p:nvPr>
            <p:ph type="sldNum" sz="quarter" idx="12"/>
          </p:nvPr>
        </p:nvSpPr>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25732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E263E-ECE9-1427-66EC-496203FCE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4DCB0-6167-8455-1435-5C92F93C0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A4A17-2B73-C395-FBF8-FA993E4FB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7/24/2025</a:t>
            </a:fld>
            <a:endParaRPr lang="en-US" dirty="0"/>
          </a:p>
        </p:txBody>
      </p:sp>
      <p:sp>
        <p:nvSpPr>
          <p:cNvPr id="5" name="Footer Placeholder 4">
            <a:extLst>
              <a:ext uri="{FF2B5EF4-FFF2-40B4-BE49-F238E27FC236}">
                <a16:creationId xmlns:a16="http://schemas.microsoft.com/office/drawing/2014/main" id="{2636F039-FD59-FD62-F878-3FEBF4D1A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CAB85FE-D513-E282-B9FE-F7E26692F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23310447-5C0E-0BF5-8543-3748A3782368}"/>
              </a:ext>
            </a:extLst>
          </p:cNvPr>
          <p:cNvPicPr>
            <a:picLocks noChangeAspect="1"/>
          </p:cNvPicPr>
          <p:nvPr userDrawn="1"/>
        </p:nvPicPr>
        <p:blipFill>
          <a:blip r:embed="rId14"/>
          <a:stretch>
            <a:fillRect/>
          </a:stretch>
        </p:blipFill>
        <p:spPr>
          <a:xfrm>
            <a:off x="-1" y="1"/>
            <a:ext cx="12192009" cy="1043609"/>
          </a:xfrm>
          <a:prstGeom prst="rect">
            <a:avLst/>
          </a:prstGeom>
        </p:spPr>
      </p:pic>
      <p:pic>
        <p:nvPicPr>
          <p:cNvPr id="8" name="Picture 7">
            <a:extLst>
              <a:ext uri="{FF2B5EF4-FFF2-40B4-BE49-F238E27FC236}">
                <a16:creationId xmlns:a16="http://schemas.microsoft.com/office/drawing/2014/main" id="{032E2FA7-F608-5D82-CB5C-7E2BC95D3CD5}"/>
              </a:ext>
            </a:extLst>
          </p:cNvPr>
          <p:cNvPicPr>
            <a:picLocks noChangeAspect="1"/>
          </p:cNvPicPr>
          <p:nvPr userDrawn="1"/>
        </p:nvPicPr>
        <p:blipFill>
          <a:blip r:embed="rId15"/>
          <a:stretch>
            <a:fillRect/>
          </a:stretch>
        </p:blipFill>
        <p:spPr>
          <a:xfrm>
            <a:off x="0" y="6241771"/>
            <a:ext cx="12192000" cy="621195"/>
          </a:xfrm>
          <a:prstGeom prst="rect">
            <a:avLst/>
          </a:prstGeom>
        </p:spPr>
      </p:pic>
    </p:spTree>
    <p:extLst>
      <p:ext uri="{BB962C8B-B14F-4D97-AF65-F5344CB8AC3E}">
        <p14:creationId xmlns:p14="http://schemas.microsoft.com/office/powerpoint/2010/main" val="879889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363767-EE94-2586-D18B-6076437988E5}"/>
              </a:ext>
            </a:extLst>
          </p:cNvPr>
          <p:cNvSpPr txBox="1"/>
          <p:nvPr/>
        </p:nvSpPr>
        <p:spPr>
          <a:xfrm>
            <a:off x="1749912" y="1951803"/>
            <a:ext cx="6819930" cy="1446550"/>
          </a:xfrm>
          <a:prstGeom prst="rect">
            <a:avLst/>
          </a:prstGeom>
          <a:noFill/>
        </p:spPr>
        <p:txBody>
          <a:bodyPr wrap="square" rtlCol="0">
            <a:spAutoFit/>
          </a:bodyPr>
          <a:lstStyle/>
          <a:p>
            <a:r>
              <a:rPr lang="en-GB" sz="4400" b="1" dirty="0">
                <a:latin typeface="Arial" panose="020B0604020202020204" pitchFamily="34" charset="0"/>
              </a:rPr>
              <a:t>LGBTQIA+ awareness follow-up workshop</a:t>
            </a:r>
            <a:endParaRPr lang="en-GB" sz="4400" dirty="0">
              <a:latin typeface="Arial" panose="020B0604020202020204" pitchFamily="34" charset="0"/>
            </a:endParaRPr>
          </a:p>
        </p:txBody>
      </p:sp>
      <p:sp>
        <p:nvSpPr>
          <p:cNvPr id="5" name="TextBox 4">
            <a:extLst>
              <a:ext uri="{FF2B5EF4-FFF2-40B4-BE49-F238E27FC236}">
                <a16:creationId xmlns:a16="http://schemas.microsoft.com/office/drawing/2014/main" id="{81EE76F3-C877-C5DC-BBE5-1B7BD26F1904}"/>
              </a:ext>
            </a:extLst>
          </p:cNvPr>
          <p:cNvSpPr txBox="1"/>
          <p:nvPr/>
        </p:nvSpPr>
        <p:spPr>
          <a:xfrm>
            <a:off x="1749912" y="3683913"/>
            <a:ext cx="5299474" cy="430887"/>
          </a:xfrm>
          <a:prstGeom prst="rect">
            <a:avLst/>
          </a:prstGeom>
          <a:noFill/>
        </p:spPr>
        <p:txBody>
          <a:bodyPr wrap="square" rtlCol="0">
            <a:spAutoFit/>
          </a:bodyPr>
          <a:lstStyle/>
          <a:p>
            <a:r>
              <a:rPr lang="en-GB" sz="2200" b="1" dirty="0">
                <a:latin typeface="Arial" panose="020B0604020202020204" pitchFamily="34" charset="0"/>
              </a:rPr>
              <a:t>3-6 months after the initial training</a:t>
            </a:r>
            <a:endParaRPr lang="en-GB" sz="2200" dirty="0">
              <a:latin typeface="Arial" panose="020B0604020202020204" pitchFamily="34" charset="0"/>
            </a:endParaRPr>
          </a:p>
        </p:txBody>
      </p:sp>
      <p:cxnSp>
        <p:nvCxnSpPr>
          <p:cNvPr id="7" name="Straight Connector 6">
            <a:extLst>
              <a:ext uri="{FF2B5EF4-FFF2-40B4-BE49-F238E27FC236}">
                <a16:creationId xmlns:a16="http://schemas.microsoft.com/office/drawing/2014/main" id="{1F1B7CE5-D32F-02EF-0E0D-C5CBC73B45E9}"/>
              </a:ext>
            </a:extLst>
          </p:cNvPr>
          <p:cNvCxnSpPr/>
          <p:nvPr/>
        </p:nvCxnSpPr>
        <p:spPr>
          <a:xfrm>
            <a:off x="1805600" y="3459647"/>
            <a:ext cx="4392000"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6C32F9B-8D06-9F6E-19C8-5F7BAC5B25CD}"/>
              </a:ext>
            </a:extLst>
          </p:cNvPr>
          <p:cNvPicPr>
            <a:picLocks noGrp="1" noRot="1" noChangeAspect="1" noMove="1" noResize="1" noEditPoints="1" noAdjustHandles="1" noChangeArrowheads="1" noChangeShapeType="1" noCrop="1"/>
          </p:cNvPicPr>
          <p:nvPr/>
        </p:nvPicPr>
        <p:blipFill>
          <a:blip r:embed="rId3"/>
          <a:stretch>
            <a:fillRect/>
          </a:stretch>
        </p:blipFill>
        <p:spPr>
          <a:xfrm>
            <a:off x="6197600" y="1371600"/>
            <a:ext cx="5994400" cy="5486400"/>
          </a:xfrm>
          <a:prstGeom prst="rect">
            <a:avLst/>
          </a:prstGeom>
        </p:spPr>
      </p:pic>
    </p:spTree>
    <p:extLst>
      <p:ext uri="{BB962C8B-B14F-4D97-AF65-F5344CB8AC3E}">
        <p14:creationId xmlns:p14="http://schemas.microsoft.com/office/powerpoint/2010/main" val="339840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4B83-D505-EEBA-84AE-AF72CE381478}"/>
              </a:ext>
            </a:extLst>
          </p:cNvPr>
          <p:cNvSpPr>
            <a:spLocks noGrp="1"/>
          </p:cNvSpPr>
          <p:nvPr>
            <p:ph type="ctrTitle"/>
          </p:nvPr>
        </p:nvSpPr>
        <p:spPr>
          <a:xfrm>
            <a:off x="771236" y="0"/>
            <a:ext cx="9144000" cy="2387600"/>
          </a:xfrm>
        </p:spPr>
        <p:txBody>
          <a:bodyPr>
            <a:normAutofit/>
          </a:bodyPr>
          <a:lstStyle/>
          <a:p>
            <a:pPr algn="l"/>
            <a:r>
              <a:rPr lang="en-GB" sz="4000" dirty="0">
                <a:latin typeface="Arial" panose="020B0604020202020204" pitchFamily="34" charset="0"/>
                <a:cs typeface="Arial" panose="020B0604020202020204" pitchFamily="34" charset="0"/>
              </a:rPr>
              <a:t>Purpose of this workshop</a:t>
            </a:r>
            <a:endParaRPr lang="en-US" sz="4000" dirty="0">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7B0FFCB8-0405-012A-CDD7-DDF49E89D836}"/>
              </a:ext>
            </a:extLst>
          </p:cNvPr>
          <p:cNvSpPr>
            <a:spLocks noGrp="1"/>
          </p:cNvSpPr>
          <p:nvPr/>
        </p:nvSpPr>
        <p:spPr>
          <a:xfrm>
            <a:off x="585325" y="2542663"/>
            <a:ext cx="10821584" cy="3227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177" marR="0" lvl="0" indent="-228588" algn="l" rtl="0">
              <a:lnSpc>
                <a:spcPct val="100000"/>
              </a:lnSpc>
              <a:spcBef>
                <a:spcPts val="60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1pPr>
            <a:lvl2pPr marL="914353" marR="0" lvl="1" indent="-228588" algn="l" rtl="0">
              <a:lnSpc>
                <a:spcPct val="100000"/>
              </a:lnSpc>
              <a:spcBef>
                <a:spcPts val="60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2pPr>
            <a:lvl3pPr marL="1371530" marR="0" lvl="2" indent="-342882" algn="l" rtl="0">
              <a:lnSpc>
                <a:spcPct val="100000"/>
              </a:lnSpc>
              <a:spcBef>
                <a:spcPts val="600"/>
              </a:spcBef>
              <a:spcAft>
                <a:spcPts val="0"/>
              </a:spcAft>
              <a:buClr>
                <a:srgbClr val="000000"/>
              </a:buClr>
              <a:buSzPts val="1800"/>
              <a:buFont typeface="Arial"/>
              <a:buChar char="■"/>
              <a:defRPr sz="1991" b="0" i="0" u="none" strike="noStrike" cap="none">
                <a:solidFill>
                  <a:srgbClr val="000000"/>
                </a:solidFill>
                <a:latin typeface="Arial"/>
                <a:ea typeface="Arial"/>
                <a:cs typeface="Arial"/>
                <a:sym typeface="Arial"/>
              </a:defRPr>
            </a:lvl3pPr>
            <a:lvl4pPr marL="1828706" marR="0" lvl="3" indent="-342882" algn="l" rtl="0">
              <a:lnSpc>
                <a:spcPct val="100000"/>
              </a:lnSpc>
              <a:spcBef>
                <a:spcPts val="600"/>
              </a:spcBef>
              <a:spcAft>
                <a:spcPts val="0"/>
              </a:spcAft>
              <a:buClr>
                <a:srgbClr val="000000"/>
              </a:buClr>
              <a:buSzPts val="1800"/>
              <a:buFont typeface="Arial"/>
              <a:buChar char="●"/>
              <a:defRPr sz="1991" b="0" i="0" u="none" strike="noStrike" cap="none">
                <a:solidFill>
                  <a:srgbClr val="000000"/>
                </a:solidFill>
                <a:latin typeface="Arial"/>
                <a:ea typeface="Arial"/>
                <a:cs typeface="Arial"/>
                <a:sym typeface="Arial"/>
              </a:defRPr>
            </a:lvl4pPr>
            <a:lvl5pPr marL="2285883" marR="0" lvl="4" indent="-342882" algn="l" rtl="0">
              <a:lnSpc>
                <a:spcPct val="100000"/>
              </a:lnSpc>
              <a:spcBef>
                <a:spcPts val="600"/>
              </a:spcBef>
              <a:spcAft>
                <a:spcPts val="0"/>
              </a:spcAft>
              <a:buClr>
                <a:srgbClr val="000000"/>
              </a:buClr>
              <a:buSzPts val="1800"/>
              <a:buFont typeface="Arial"/>
              <a:buChar char="○"/>
              <a:defRPr sz="1991" b="0" i="0" u="none" strike="noStrike" cap="none">
                <a:solidFill>
                  <a:srgbClr val="000000"/>
                </a:solidFill>
                <a:latin typeface="Arial"/>
                <a:ea typeface="Arial"/>
                <a:cs typeface="Arial"/>
                <a:sym typeface="Arial"/>
              </a:defRPr>
            </a:lvl5pPr>
            <a:lvl6pPr marL="2743060" marR="0" lvl="5" indent="-228588" algn="l" rtl="0">
              <a:lnSpc>
                <a:spcPct val="100000"/>
              </a:lnSpc>
              <a:spcBef>
                <a:spcPts val="60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6pPr>
            <a:lvl7pPr marL="3200236" marR="0" lvl="6" indent="-22858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7pPr>
            <a:lvl8pPr marL="3657413" marR="0" lvl="7" indent="-22858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8pPr>
            <a:lvl9pPr marL="4114590" marR="0" lvl="8" indent="-22858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9pPr>
          </a:lstStyle>
          <a:p>
            <a:pPr marL="571489" indent="-342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The follow-up workshop is a chance to look at what’s changed since the initial training, reflect on any progress made, and remind ourselves of the key messages. It helps us continue learning and improving how we support LGBTQIA+ patients and their families. </a:t>
            </a:r>
          </a:p>
          <a:p>
            <a:pPr marL="228589" indent="0" algn="l">
              <a:lnSpc>
                <a:spcPct val="120000"/>
              </a:lnSpc>
            </a:pPr>
            <a:endParaRPr lang="en-GB" sz="1800" dirty="0">
              <a:latin typeface="Arial" panose="020B0604020202020204" pitchFamily="34" charset="0"/>
              <a:cs typeface="Arial" panose="020B0604020202020204" pitchFamily="34" charset="0"/>
            </a:endParaRPr>
          </a:p>
          <a:p>
            <a:pPr marL="571489" indent="-342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This session should be completed 3 to 6 months after the initial training. </a:t>
            </a:r>
          </a:p>
          <a:p>
            <a:pPr marL="228589" indent="0" algn="l">
              <a:lnSpc>
                <a:spcPct val="120000"/>
              </a:lnSpc>
            </a:pPr>
            <a:endParaRPr lang="en-GB" sz="1800" dirty="0">
              <a:latin typeface="Arial" panose="020B0604020202020204" pitchFamily="34" charset="0"/>
              <a:cs typeface="Arial" panose="020B0604020202020204" pitchFamily="34" charset="0"/>
            </a:endParaRPr>
          </a:p>
          <a:p>
            <a:pPr marL="571489" indent="-342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If you haven’t done the first workshop yet, please make sure you complete that before starting this one.</a:t>
            </a:r>
          </a:p>
          <a:p>
            <a:pPr marL="571489"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33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F7E741-C960-63B1-C9C3-21FD15FF6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F45BA-665B-E6FC-EB30-BB7306B70152}"/>
              </a:ext>
            </a:extLst>
          </p:cNvPr>
          <p:cNvSpPr>
            <a:spLocks noGrp="1"/>
          </p:cNvSpPr>
          <p:nvPr/>
        </p:nvSpPr>
        <p:spPr>
          <a:xfrm>
            <a:off x="1024591" y="1644516"/>
            <a:ext cx="11019600" cy="1014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9pPr>
          </a:lstStyle>
          <a:p>
            <a:r>
              <a:rPr lang="en-GB" dirty="0">
                <a:latin typeface="Arial" panose="020B0604020202020204" pitchFamily="34" charset="0"/>
                <a:cs typeface="Arial" panose="020B0604020202020204" pitchFamily="34" charset="0"/>
              </a:rPr>
              <a:t>Follow up questions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26CD8C4-AB8C-5A9E-AAA1-E50666B60B66}"/>
              </a:ext>
            </a:extLst>
          </p:cNvPr>
          <p:cNvSpPr>
            <a:spLocks noGrp="1"/>
          </p:cNvSpPr>
          <p:nvPr/>
        </p:nvSpPr>
        <p:spPr>
          <a:xfrm>
            <a:off x="830625" y="2585785"/>
            <a:ext cx="9820621" cy="32274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177" marR="0" lvl="0" indent="-228588" algn="l" rtl="0">
              <a:lnSpc>
                <a:spcPct val="100000"/>
              </a:lnSpc>
              <a:spcBef>
                <a:spcPts val="60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1pPr>
            <a:lvl2pPr marL="914353" marR="0" lvl="1" indent="-228588" algn="l" rtl="0">
              <a:lnSpc>
                <a:spcPct val="100000"/>
              </a:lnSpc>
              <a:spcBef>
                <a:spcPts val="60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2pPr>
            <a:lvl3pPr marL="1371530" marR="0" lvl="2" indent="-342882" algn="l" rtl="0">
              <a:lnSpc>
                <a:spcPct val="100000"/>
              </a:lnSpc>
              <a:spcBef>
                <a:spcPts val="600"/>
              </a:spcBef>
              <a:spcAft>
                <a:spcPts val="0"/>
              </a:spcAft>
              <a:buClr>
                <a:srgbClr val="000000"/>
              </a:buClr>
              <a:buSzPts val="1800"/>
              <a:buFont typeface="Arial"/>
              <a:buChar char="■"/>
              <a:defRPr sz="1991" b="0" i="0" u="none" strike="noStrike" cap="none">
                <a:solidFill>
                  <a:srgbClr val="000000"/>
                </a:solidFill>
                <a:latin typeface="Arial"/>
                <a:ea typeface="Arial"/>
                <a:cs typeface="Arial"/>
                <a:sym typeface="Arial"/>
              </a:defRPr>
            </a:lvl3pPr>
            <a:lvl4pPr marL="1828706" marR="0" lvl="3" indent="-342882" algn="l" rtl="0">
              <a:lnSpc>
                <a:spcPct val="100000"/>
              </a:lnSpc>
              <a:spcBef>
                <a:spcPts val="600"/>
              </a:spcBef>
              <a:spcAft>
                <a:spcPts val="0"/>
              </a:spcAft>
              <a:buClr>
                <a:srgbClr val="000000"/>
              </a:buClr>
              <a:buSzPts val="1800"/>
              <a:buFont typeface="Arial"/>
              <a:buChar char="●"/>
              <a:defRPr sz="1991" b="0" i="0" u="none" strike="noStrike" cap="none">
                <a:solidFill>
                  <a:srgbClr val="000000"/>
                </a:solidFill>
                <a:latin typeface="Arial"/>
                <a:ea typeface="Arial"/>
                <a:cs typeface="Arial"/>
                <a:sym typeface="Arial"/>
              </a:defRPr>
            </a:lvl4pPr>
            <a:lvl5pPr marL="2285883" marR="0" lvl="4" indent="-342882" algn="l" rtl="0">
              <a:lnSpc>
                <a:spcPct val="100000"/>
              </a:lnSpc>
              <a:spcBef>
                <a:spcPts val="600"/>
              </a:spcBef>
              <a:spcAft>
                <a:spcPts val="0"/>
              </a:spcAft>
              <a:buClr>
                <a:srgbClr val="000000"/>
              </a:buClr>
              <a:buSzPts val="1800"/>
              <a:buFont typeface="Arial"/>
              <a:buChar char="○"/>
              <a:defRPr sz="1991" b="0" i="0" u="none" strike="noStrike" cap="none">
                <a:solidFill>
                  <a:srgbClr val="000000"/>
                </a:solidFill>
                <a:latin typeface="Arial"/>
                <a:ea typeface="Arial"/>
                <a:cs typeface="Arial"/>
                <a:sym typeface="Arial"/>
              </a:defRPr>
            </a:lvl5pPr>
            <a:lvl6pPr marL="2743060" marR="0" lvl="5" indent="-228588" algn="l" rtl="0">
              <a:lnSpc>
                <a:spcPct val="100000"/>
              </a:lnSpc>
              <a:spcBef>
                <a:spcPts val="60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6pPr>
            <a:lvl7pPr marL="3200236" marR="0" lvl="6" indent="-22858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7pPr>
            <a:lvl8pPr marL="3657413" marR="0" lvl="7" indent="-22858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8pPr>
            <a:lvl9pPr marL="4114590" marR="0" lvl="8" indent="-228588" algn="l" rtl="0">
              <a:lnSpc>
                <a:spcPct val="100000"/>
              </a:lnSpc>
              <a:spcBef>
                <a:spcPts val="0"/>
              </a:spcBef>
              <a:spcAft>
                <a:spcPts val="0"/>
              </a:spcAft>
              <a:buClr>
                <a:srgbClr val="000000"/>
              </a:buClr>
              <a:buSzPts val="1400"/>
              <a:buFont typeface="Arial"/>
              <a:buNone/>
              <a:defRPr sz="1991" b="0" i="0" u="none" strike="noStrike" cap="none">
                <a:solidFill>
                  <a:srgbClr val="000000"/>
                </a:solidFill>
                <a:latin typeface="Arial"/>
                <a:ea typeface="Arial"/>
                <a:cs typeface="Arial"/>
                <a:sym typeface="Arial"/>
              </a:defRPr>
            </a:lvl9pPr>
          </a:lstStyle>
          <a:p>
            <a:pPr marL="685789" indent="-457200">
              <a:buFont typeface="Arial" panose="020B0604020202020204" pitchFamily="34" charset="0"/>
              <a:buChar char="•"/>
            </a:pPr>
            <a:r>
              <a:rPr lang="en-GB" sz="1900" dirty="0">
                <a:latin typeface="Arial" panose="020B0604020202020204" pitchFamily="34" charset="0"/>
                <a:cs typeface="Arial" panose="020B0604020202020204" pitchFamily="34" charset="0"/>
              </a:rPr>
              <a:t>What can you remember from the LGBTQIA+ Awareness Training Workshop?</a:t>
            </a:r>
          </a:p>
          <a:p>
            <a:pPr marL="685789" indent="-457200">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a:p>
            <a:pPr marL="685789" indent="-457200">
              <a:buFont typeface="Arial" panose="020B0604020202020204" pitchFamily="34" charset="0"/>
              <a:buChar char="•"/>
            </a:pPr>
            <a:r>
              <a:rPr lang="en-GB" sz="1900" dirty="0">
                <a:latin typeface="Arial" panose="020B0604020202020204" pitchFamily="34" charset="0"/>
                <a:cs typeface="Arial" panose="020B0604020202020204" pitchFamily="34" charset="0"/>
              </a:rPr>
              <a:t>What experiences or opportunities have you had at work to engage with members of the LGBTQ+ community since the training?</a:t>
            </a:r>
          </a:p>
          <a:p>
            <a:pPr marL="685789" indent="-457200">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a:p>
            <a:pPr marL="685789" indent="-457200">
              <a:buFont typeface="Arial" panose="020B0604020202020204" pitchFamily="34" charset="0"/>
              <a:buChar char="•"/>
            </a:pPr>
            <a:r>
              <a:rPr lang="en-GB" sz="1900" dirty="0">
                <a:latin typeface="Arial" panose="020B0604020202020204" pitchFamily="34" charset="0"/>
                <a:cs typeface="Arial" panose="020B0604020202020204" pitchFamily="34" charset="0"/>
              </a:rPr>
              <a:t>What (if anything) did you commit to doing differently as a result of the training? How are you getting on with these?</a:t>
            </a:r>
          </a:p>
          <a:p>
            <a:pPr marL="685789" indent="-457200">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a:p>
            <a:pPr marL="685789" indent="-457200">
              <a:buFont typeface="Arial" panose="020B0604020202020204" pitchFamily="34" charset="0"/>
              <a:buChar char="•"/>
            </a:pPr>
            <a:r>
              <a:rPr lang="en-GB" sz="1900" dirty="0">
                <a:latin typeface="Arial" panose="020B0604020202020204" pitchFamily="34" charset="0"/>
                <a:cs typeface="Arial" panose="020B0604020202020204" pitchFamily="34" charset="0"/>
              </a:rPr>
              <a:t>Thinking about your own department/practice, what (if anything) has changed or been implemented since the training? What else could be done?</a:t>
            </a:r>
          </a:p>
          <a:p>
            <a:pPr marL="571489"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0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88E9D8-7952-C53E-D383-029A3872599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A673ABE-B4E2-B313-5641-2B23857F167E}"/>
              </a:ext>
            </a:extLst>
          </p:cNvPr>
          <p:cNvSpPr>
            <a:spLocks noGrp="1"/>
          </p:cNvSpPr>
          <p:nvPr>
            <p:ph type="title"/>
          </p:nvPr>
        </p:nvSpPr>
        <p:spPr>
          <a:xfrm>
            <a:off x="4100455" y="689112"/>
            <a:ext cx="11019600" cy="1014000"/>
          </a:xfrm>
        </p:spPr>
        <p:txBody>
          <a:bodyPr>
            <a:normAutofit/>
          </a:bodyPr>
          <a:lstStyle/>
          <a:p>
            <a:r>
              <a:rPr lang="en-GB" sz="3600" dirty="0">
                <a:latin typeface="Arial" panose="020B0604020202020204" pitchFamily="34" charset="0"/>
                <a:cs typeface="Arial" panose="020B0604020202020204" pitchFamily="34" charset="0"/>
              </a:rPr>
              <a:t>Remember</a:t>
            </a:r>
          </a:p>
        </p:txBody>
      </p:sp>
      <p:graphicFrame>
        <p:nvGraphicFramePr>
          <p:cNvPr id="5" name="Diagram 4">
            <a:extLst>
              <a:ext uri="{FF2B5EF4-FFF2-40B4-BE49-F238E27FC236}">
                <a16:creationId xmlns:a16="http://schemas.microsoft.com/office/drawing/2014/main" id="{FCE663E8-FE4F-1C6D-69E0-AB60B1720FC2}"/>
              </a:ext>
            </a:extLst>
          </p:cNvPr>
          <p:cNvGraphicFramePr/>
          <p:nvPr>
            <p:extLst>
              <p:ext uri="{D42A27DB-BD31-4B8C-83A1-F6EECF244321}">
                <p14:modId xmlns:p14="http://schemas.microsoft.com/office/powerpoint/2010/main" val="3919798738"/>
              </p:ext>
            </p:extLst>
          </p:nvPr>
        </p:nvGraphicFramePr>
        <p:xfrm>
          <a:off x="0" y="2062078"/>
          <a:ext cx="11908465" cy="346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86A9336C-00EE-5C7B-5F47-9014850C65B0}"/>
              </a:ext>
            </a:extLst>
          </p:cNvPr>
          <p:cNvSpPr/>
          <p:nvPr/>
        </p:nvSpPr>
        <p:spPr>
          <a:xfrm>
            <a:off x="586200" y="5571416"/>
            <a:ext cx="10748107" cy="70174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Remember, small differences in your behaviour towards LGBTQIA+ patients can make a big difference to how they feel and engage with health and care services. </a:t>
            </a:r>
          </a:p>
        </p:txBody>
      </p:sp>
    </p:spTree>
    <p:extLst>
      <p:ext uri="{BB962C8B-B14F-4D97-AF65-F5344CB8AC3E}">
        <p14:creationId xmlns:p14="http://schemas.microsoft.com/office/powerpoint/2010/main" val="3336773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1879</TotalTime>
  <Words>339</Words>
  <Application>Microsoft Office PowerPoint</Application>
  <PresentationFormat>Widescreen</PresentationFormat>
  <Paragraphs>27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Purpose of this workshop</vt:lpstr>
      <vt:lpstr>PowerPoint Presentation</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JARRETT, Sacha (WHITTINGTON HEALTH NHS TRUST)</cp:lastModifiedBy>
  <cp:revision>30</cp:revision>
  <dcterms:created xsi:type="dcterms:W3CDTF">2023-09-29T11:45:52Z</dcterms:created>
  <dcterms:modified xsi:type="dcterms:W3CDTF">2025-07-24T09:20:37Z</dcterms:modified>
</cp:coreProperties>
</file>