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8" r:id="rId2"/>
    <p:sldId id="271" r:id="rId3"/>
    <p:sldId id="292" r:id="rId4"/>
    <p:sldId id="273" r:id="rId5"/>
    <p:sldId id="279" r:id="rId6"/>
    <p:sldId id="280" r:id="rId7"/>
    <p:sldId id="283" r:id="rId8"/>
    <p:sldId id="286" r:id="rId9"/>
    <p:sldId id="287" r:id="rId10"/>
    <p:sldId id="289" r:id="rId11"/>
    <p:sldId id="290" r:id="rId12"/>
  </p:sldIdLst>
  <p:sldSz cx="9144000" cy="6858000" type="screen4x3"/>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60D6B9-4254-DB65-FFE9-C434C99C2920}" name="ANJOYEB, Simon (WHITTINGTON HEALTH NHS TRUST)" initials="SA" userId="S::simon.anjoyeb@nhs.net::03ba0aab-9649-4f58-b5a2-f1cccf2e6a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422C88"/>
    <a:srgbClr val="F7921E"/>
    <a:srgbClr val="942092"/>
    <a:srgbClr val="768D99"/>
    <a:srgbClr val="00AC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2"/>
    <p:restoredTop sz="94673"/>
  </p:normalViewPr>
  <p:slideViewPr>
    <p:cSldViewPr snapToGrid="0" showGuides="1">
      <p:cViewPr varScale="1">
        <p:scale>
          <a:sx n="70" d="100"/>
          <a:sy n="70" d="100"/>
        </p:scale>
        <p:origin x="1284"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25" y="0"/>
            <a:ext cx="2951163" cy="498475"/>
          </a:xfrm>
          <a:prstGeom prst="rect">
            <a:avLst/>
          </a:prstGeom>
        </p:spPr>
        <p:txBody>
          <a:bodyPr vert="horz" lIns="91440" tIns="45720" rIns="91440" bIns="45720" rtlCol="0"/>
          <a:lstStyle>
            <a:lvl1pPr algn="r">
              <a:defRPr sz="1200"/>
            </a:lvl1pPr>
          </a:lstStyle>
          <a:p>
            <a:fld id="{599471AA-DE5D-4DD0-AB88-FC9AFE3B428B}" type="datetimeFigureOut">
              <a:rPr lang="en-GB" smtClean="0"/>
              <a:t>29/07/2025</a:t>
            </a:fld>
            <a:endParaRPr lang="en-GB"/>
          </a:p>
        </p:txBody>
      </p:sp>
      <p:sp>
        <p:nvSpPr>
          <p:cNvPr id="4" name="Slide Image Placeholder 3"/>
          <p:cNvSpPr>
            <a:spLocks noGrp="1" noRot="1" noChangeAspect="1"/>
          </p:cNvSpPr>
          <p:nvPr>
            <p:ph type="sldImg" idx="2"/>
          </p:nvPr>
        </p:nvSpPr>
        <p:spPr>
          <a:xfrm>
            <a:off x="1168400" y="1243013"/>
            <a:ext cx="447357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725"/>
            <a:ext cx="5448300"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25" y="9444038"/>
            <a:ext cx="2951163" cy="498475"/>
          </a:xfrm>
          <a:prstGeom prst="rect">
            <a:avLst/>
          </a:prstGeom>
        </p:spPr>
        <p:txBody>
          <a:bodyPr vert="horz" lIns="91440" tIns="45720" rIns="91440" bIns="45720" rtlCol="0" anchor="b"/>
          <a:lstStyle>
            <a:lvl1pPr algn="r">
              <a:defRPr sz="1200"/>
            </a:lvl1pPr>
          </a:lstStyle>
          <a:p>
            <a:fld id="{999134AD-B039-4C3C-ADC7-292202DE9CCD}" type="slidenum">
              <a:rPr lang="en-GB" smtClean="0"/>
              <a:t>‹#›</a:t>
            </a:fld>
            <a:endParaRPr lang="en-GB"/>
          </a:p>
        </p:txBody>
      </p:sp>
    </p:spTree>
    <p:extLst>
      <p:ext uri="{BB962C8B-B14F-4D97-AF65-F5344CB8AC3E}">
        <p14:creationId xmlns:p14="http://schemas.microsoft.com/office/powerpoint/2010/main" val="2197076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134AD-B039-4C3C-ADC7-292202DE9CCD}" type="slidenum">
              <a:rPr lang="en-GB" smtClean="0"/>
              <a:t>2</a:t>
            </a:fld>
            <a:endParaRPr lang="en-GB"/>
          </a:p>
        </p:txBody>
      </p:sp>
    </p:spTree>
    <p:extLst>
      <p:ext uri="{BB962C8B-B14F-4D97-AF65-F5344CB8AC3E}">
        <p14:creationId xmlns:p14="http://schemas.microsoft.com/office/powerpoint/2010/main" val="229891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134AD-B039-4C3C-ADC7-292202DE9CCD}" type="slidenum">
              <a:rPr lang="en-GB" smtClean="0"/>
              <a:t>4</a:t>
            </a:fld>
            <a:endParaRPr lang="en-GB"/>
          </a:p>
        </p:txBody>
      </p:sp>
    </p:spTree>
    <p:extLst>
      <p:ext uri="{BB962C8B-B14F-4D97-AF65-F5344CB8AC3E}">
        <p14:creationId xmlns:p14="http://schemas.microsoft.com/office/powerpoint/2010/main" val="270001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134AD-B039-4C3C-ADC7-292202DE9CCD}" type="slidenum">
              <a:rPr lang="en-GB" smtClean="0"/>
              <a:t>5</a:t>
            </a:fld>
            <a:endParaRPr lang="en-GB"/>
          </a:p>
        </p:txBody>
      </p:sp>
    </p:spTree>
    <p:extLst>
      <p:ext uri="{BB962C8B-B14F-4D97-AF65-F5344CB8AC3E}">
        <p14:creationId xmlns:p14="http://schemas.microsoft.com/office/powerpoint/2010/main" val="267447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134AD-B039-4C3C-ADC7-292202DE9CCD}" type="slidenum">
              <a:rPr lang="en-GB" smtClean="0"/>
              <a:t>6</a:t>
            </a:fld>
            <a:endParaRPr lang="en-GB"/>
          </a:p>
        </p:txBody>
      </p:sp>
    </p:spTree>
    <p:extLst>
      <p:ext uri="{BB962C8B-B14F-4D97-AF65-F5344CB8AC3E}">
        <p14:creationId xmlns:p14="http://schemas.microsoft.com/office/powerpoint/2010/main" val="12331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134AD-B039-4C3C-ADC7-292202DE9CCD}" type="slidenum">
              <a:rPr lang="en-GB" smtClean="0"/>
              <a:t>7</a:t>
            </a:fld>
            <a:endParaRPr lang="en-GB"/>
          </a:p>
        </p:txBody>
      </p:sp>
    </p:spTree>
    <p:extLst>
      <p:ext uri="{BB962C8B-B14F-4D97-AF65-F5344CB8AC3E}">
        <p14:creationId xmlns:p14="http://schemas.microsoft.com/office/powerpoint/2010/main" val="142860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134AD-B039-4C3C-ADC7-292202DE9CCD}" type="slidenum">
              <a:rPr lang="en-GB" smtClean="0"/>
              <a:t>8</a:t>
            </a:fld>
            <a:endParaRPr lang="en-GB"/>
          </a:p>
        </p:txBody>
      </p:sp>
    </p:spTree>
    <p:extLst>
      <p:ext uri="{BB962C8B-B14F-4D97-AF65-F5344CB8AC3E}">
        <p14:creationId xmlns:p14="http://schemas.microsoft.com/office/powerpoint/2010/main" val="3710718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134AD-B039-4C3C-ADC7-292202DE9CCD}" type="slidenum">
              <a:rPr lang="en-GB" smtClean="0"/>
              <a:t>9</a:t>
            </a:fld>
            <a:endParaRPr lang="en-GB"/>
          </a:p>
        </p:txBody>
      </p:sp>
    </p:spTree>
    <p:extLst>
      <p:ext uri="{BB962C8B-B14F-4D97-AF65-F5344CB8AC3E}">
        <p14:creationId xmlns:p14="http://schemas.microsoft.com/office/powerpoint/2010/main" val="1944250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134AD-B039-4C3C-ADC7-292202DE9CCD}" type="slidenum">
              <a:rPr lang="en-GB" smtClean="0"/>
              <a:t>10</a:t>
            </a:fld>
            <a:endParaRPr lang="en-GB"/>
          </a:p>
        </p:txBody>
      </p:sp>
    </p:spTree>
    <p:extLst>
      <p:ext uri="{BB962C8B-B14F-4D97-AF65-F5344CB8AC3E}">
        <p14:creationId xmlns:p14="http://schemas.microsoft.com/office/powerpoint/2010/main" val="2544142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81D7DC-42D3-7E41-5969-4799D13E0FB0}"/>
              </a:ext>
            </a:extLst>
          </p:cNvPr>
          <p:cNvPicPr>
            <a:picLocks noChangeAspect="1"/>
          </p:cNvPicPr>
          <p:nvPr userDrawn="1"/>
        </p:nvPicPr>
        <p:blipFill>
          <a:blip r:embed="rId2"/>
          <a:stretch>
            <a:fillRect/>
          </a:stretch>
        </p:blipFill>
        <p:spPr>
          <a:xfrm>
            <a:off x="3149600" y="1371600"/>
            <a:ext cx="5994400" cy="5486400"/>
          </a:xfrm>
          <a:prstGeom prst="rect">
            <a:avLst/>
          </a:prstGeom>
        </p:spPr>
      </p:pic>
      <p:sp>
        <p:nvSpPr>
          <p:cNvPr id="2" name="Title 1"/>
          <p:cNvSpPr>
            <a:spLocks noGrp="1"/>
          </p:cNvSpPr>
          <p:nvPr>
            <p:ph type="ctrTitle"/>
          </p:nvPr>
        </p:nvSpPr>
        <p:spPr>
          <a:xfrm>
            <a:off x="278296" y="1504502"/>
            <a:ext cx="4721087" cy="994672"/>
          </a:xfrm>
        </p:spPr>
        <p:txBody>
          <a:bodyPr anchor="b">
            <a:normAutofit/>
          </a:bodyPr>
          <a:lstStyle>
            <a:lvl1pPr algn="l">
              <a:defRPr sz="4000"/>
            </a:lvl1pPr>
          </a:lstStyle>
          <a:p>
            <a:r>
              <a:rPr lang="en-GB" dirty="0"/>
              <a:t>Click to edit Master title style</a:t>
            </a:r>
            <a:endParaRPr lang="en-US" dirty="0"/>
          </a:p>
        </p:txBody>
      </p:sp>
      <p:sp>
        <p:nvSpPr>
          <p:cNvPr id="3" name="Subtitle 2"/>
          <p:cNvSpPr>
            <a:spLocks noGrp="1"/>
          </p:cNvSpPr>
          <p:nvPr>
            <p:ph type="subTitle" idx="1"/>
          </p:nvPr>
        </p:nvSpPr>
        <p:spPr>
          <a:xfrm>
            <a:off x="278296" y="2846663"/>
            <a:ext cx="4721087" cy="192411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9980491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5187C7-E315-7A4A-A1EB-ECC9AB802C54}" type="datetimeFigureOut">
              <a:rPr lang="en-US" smtClean="0"/>
              <a:t>7/29/2025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2993615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5187C7-E315-7A4A-A1EB-ECC9AB802C54}" type="datetimeFigureOut">
              <a:rPr lang="en-US" smtClean="0"/>
              <a:t>7/29/2025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18845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5187C7-E315-7A4A-A1EB-ECC9AB802C54}" type="datetimeFigureOut">
              <a:rPr lang="en-US" smtClean="0"/>
              <a:t>7/29/2025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377899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5591" y="1408905"/>
            <a:ext cx="8530051" cy="718069"/>
          </a:xfrm>
        </p:spPr>
        <p:txBody>
          <a:bodyPr anchor="b">
            <a:normAutofit/>
          </a:bodyPr>
          <a:lstStyle>
            <a:lvl1pPr>
              <a:defRPr sz="4400"/>
            </a:lvl1pPr>
          </a:lstStyle>
          <a:p>
            <a:r>
              <a:rPr lang="en-GB" dirty="0"/>
              <a:t>Click to edit Master title style</a:t>
            </a:r>
            <a:endParaRPr lang="en-US" dirty="0"/>
          </a:p>
        </p:txBody>
      </p:sp>
      <p:sp>
        <p:nvSpPr>
          <p:cNvPr id="3" name="Text Placeholder 2"/>
          <p:cNvSpPr>
            <a:spLocks noGrp="1"/>
          </p:cNvSpPr>
          <p:nvPr>
            <p:ph type="body" idx="1"/>
          </p:nvPr>
        </p:nvSpPr>
        <p:spPr>
          <a:xfrm>
            <a:off x="345591" y="2412795"/>
            <a:ext cx="8530050" cy="1500187"/>
          </a:xfrm>
        </p:spPr>
        <p:txBody>
          <a:bodyPr/>
          <a:lstStyle>
            <a:lvl1pPr marL="0" indent="0">
              <a:buNone/>
              <a:defRPr sz="2400">
                <a:solidFill>
                  <a:srgbClr val="768D9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dirty="0"/>
          </a:p>
        </p:txBody>
      </p:sp>
    </p:spTree>
    <p:extLst>
      <p:ext uri="{BB962C8B-B14F-4D97-AF65-F5344CB8AC3E}">
        <p14:creationId xmlns:p14="http://schemas.microsoft.com/office/powerpoint/2010/main" val="339946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15187C7-E315-7A4A-A1EB-ECC9AB802C54}" type="datetimeFigureOut">
              <a:rPr lang="en-US" smtClean="0"/>
              <a:t>7/29/2025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412873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15187C7-E315-7A4A-A1EB-ECC9AB802C54}" type="datetimeFigureOut">
              <a:rPr lang="en-US" smtClean="0"/>
              <a:t>7/29/2025</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146683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15187C7-E315-7A4A-A1EB-ECC9AB802C54}" type="datetimeFigureOut">
              <a:rPr lang="en-US" smtClean="0"/>
              <a:t>7/29/2025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300650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15187C7-E315-7A4A-A1EB-ECC9AB802C54}" type="datetimeFigureOut">
              <a:rPr lang="en-US" smtClean="0"/>
              <a:t>7/29/2025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422375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15187C7-E315-7A4A-A1EB-ECC9AB802C54}" type="datetimeFigureOut">
              <a:rPr lang="en-US" smtClean="0"/>
              <a:t>7/29/2025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363845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15187C7-E315-7A4A-A1EB-ECC9AB802C54}" type="datetimeFigureOut">
              <a:rPr lang="en-US" smtClean="0"/>
              <a:t>7/29/2025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6DB1ED4-5D76-4847-8870-908C0248E218}" type="slidenum">
              <a:rPr lang="en-US" smtClean="0"/>
              <a:t>‹#›</a:t>
            </a:fld>
            <a:endParaRPr lang="en-US"/>
          </a:p>
        </p:txBody>
      </p:sp>
    </p:spTree>
    <p:extLst>
      <p:ext uri="{BB962C8B-B14F-4D97-AF65-F5344CB8AC3E}">
        <p14:creationId xmlns:p14="http://schemas.microsoft.com/office/powerpoint/2010/main" val="229303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87031"/>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3150703"/>
            <a:ext cx="7886700" cy="302625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F4EE4BA2-6450-DF45-8D47-052E67F06A71}"/>
              </a:ext>
            </a:extLst>
          </p:cNvPr>
          <p:cNvPicPr>
            <a:picLocks noChangeAspect="1"/>
          </p:cNvPicPr>
          <p:nvPr userDrawn="1"/>
        </p:nvPicPr>
        <p:blipFill>
          <a:blip r:embed="rId13"/>
          <a:stretch>
            <a:fillRect/>
          </a:stretch>
        </p:blipFill>
        <p:spPr>
          <a:xfrm>
            <a:off x="-1" y="0"/>
            <a:ext cx="9144007" cy="1043609"/>
          </a:xfrm>
          <a:prstGeom prst="rect">
            <a:avLst/>
          </a:prstGeom>
        </p:spPr>
      </p:pic>
      <p:pic>
        <p:nvPicPr>
          <p:cNvPr id="10" name="Picture 9">
            <a:extLst>
              <a:ext uri="{FF2B5EF4-FFF2-40B4-BE49-F238E27FC236}">
                <a16:creationId xmlns:a16="http://schemas.microsoft.com/office/drawing/2014/main" id="{EF638F55-8C63-BFB6-B446-D8B0397749EC}"/>
              </a:ext>
            </a:extLst>
          </p:cNvPr>
          <p:cNvPicPr>
            <a:picLocks noChangeAspect="1"/>
          </p:cNvPicPr>
          <p:nvPr userDrawn="1"/>
        </p:nvPicPr>
        <p:blipFill>
          <a:blip r:embed="rId14"/>
          <a:stretch>
            <a:fillRect/>
          </a:stretch>
        </p:blipFill>
        <p:spPr>
          <a:xfrm>
            <a:off x="0" y="6241770"/>
            <a:ext cx="9144000" cy="621195"/>
          </a:xfrm>
          <a:prstGeom prst="rect">
            <a:avLst/>
          </a:prstGeom>
        </p:spPr>
      </p:pic>
    </p:spTree>
    <p:extLst>
      <p:ext uri="{BB962C8B-B14F-4D97-AF65-F5344CB8AC3E}">
        <p14:creationId xmlns:p14="http://schemas.microsoft.com/office/powerpoint/2010/main" val="604850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i="0" kern="1200">
          <a:solidFill>
            <a:srgbClr val="768D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68D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68D9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68D9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68D9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68D9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file:////Users/Tina/Library/Containers/com.microsoft.Outlook/Data/Library/Caches/Signatures/signature_1772968864" TargetMode="External"/><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file:////Users/Tina/Library/Containers/com.microsoft.Outlook/Data/Library/Caches/Signatures/signature_269091442"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file:////Users/Tina/Library/Containers/com.microsoft.Outlook/Data/Library/Caches/Signatures/signature_269091442"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hyperlink" Target="https://www.england.nhs.uk/long-read/nhs-equality-diversity-and-inclusion-improvement-plan/" TargetMode="External"/><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BEA5E5-1A84-D9E9-D351-28465F1D74A2}"/>
              </a:ext>
            </a:extLst>
          </p:cNvPr>
          <p:cNvPicPr>
            <a:picLocks noChangeAspect="1"/>
          </p:cNvPicPr>
          <p:nvPr/>
        </p:nvPicPr>
        <p:blipFill>
          <a:blip r:embed="rId2"/>
          <a:stretch>
            <a:fillRect/>
          </a:stretch>
        </p:blipFill>
        <p:spPr>
          <a:xfrm>
            <a:off x="0" y="330369"/>
            <a:ext cx="9152600" cy="6690351"/>
          </a:xfrm>
          <a:prstGeom prst="rect">
            <a:avLst/>
          </a:prstGeom>
        </p:spPr>
      </p:pic>
      <p:sp>
        <p:nvSpPr>
          <p:cNvPr id="5" name="TextBox 4">
            <a:extLst>
              <a:ext uri="{FF2B5EF4-FFF2-40B4-BE49-F238E27FC236}">
                <a16:creationId xmlns:a16="http://schemas.microsoft.com/office/drawing/2014/main" id="{A4E1B221-0C1C-E5FF-C32B-5B3EDC739EA6}"/>
              </a:ext>
            </a:extLst>
          </p:cNvPr>
          <p:cNvSpPr txBox="1"/>
          <p:nvPr/>
        </p:nvSpPr>
        <p:spPr>
          <a:xfrm>
            <a:off x="-144861" y="741622"/>
            <a:ext cx="9144000" cy="4308872"/>
          </a:xfrm>
          <a:prstGeom prst="rect">
            <a:avLst/>
          </a:prstGeom>
          <a:noFill/>
        </p:spPr>
        <p:txBody>
          <a:bodyPr wrap="square" rtlCol="0">
            <a:spAutoFit/>
          </a:bodyPr>
          <a:lstStyle/>
          <a:p>
            <a:r>
              <a:rPr lang="en-GB" sz="4400" b="1" dirty="0">
                <a:solidFill>
                  <a:schemeClr val="bg1">
                    <a:lumMod val="50000"/>
                  </a:schemeClr>
                </a:solidFill>
                <a:effectLst/>
                <a:latin typeface="Arial" panose="020B0604020202020204" pitchFamily="34" charset="0"/>
              </a:rPr>
              <a:t>      </a:t>
            </a:r>
          </a:p>
          <a:p>
            <a:pPr algn="ctr"/>
            <a:r>
              <a:rPr lang="en-GB" sz="4400" b="1" dirty="0">
                <a:solidFill>
                  <a:schemeClr val="bg1">
                    <a:lumMod val="50000"/>
                  </a:schemeClr>
                </a:solidFill>
                <a:latin typeface="Arial" panose="020B0604020202020204" pitchFamily="34" charset="0"/>
              </a:rPr>
              <a:t>      </a:t>
            </a:r>
            <a:r>
              <a:rPr lang="en-GB" sz="3200" b="1" dirty="0">
                <a:solidFill>
                  <a:srgbClr val="0072BC"/>
                </a:solidFill>
                <a:effectLst/>
                <a:latin typeface="Arial" panose="020B0604020202020204" pitchFamily="34" charset="0"/>
              </a:rPr>
              <a:t>Whittington Health </a:t>
            </a:r>
          </a:p>
          <a:p>
            <a:pPr algn="ctr"/>
            <a:r>
              <a:rPr lang="en-GB" sz="3200" b="1" dirty="0">
                <a:solidFill>
                  <a:srgbClr val="0072BC"/>
                </a:solidFill>
                <a:latin typeface="Arial" panose="020B0604020202020204" pitchFamily="34" charset="0"/>
              </a:rPr>
              <a:t>E</a:t>
            </a:r>
            <a:r>
              <a:rPr lang="en-GB" sz="3200" b="1" dirty="0">
                <a:solidFill>
                  <a:srgbClr val="0072BC"/>
                </a:solidFill>
                <a:effectLst/>
                <a:latin typeface="Arial" panose="020B0604020202020204" pitchFamily="34" charset="0"/>
              </a:rPr>
              <a:t>quality, </a:t>
            </a:r>
            <a:r>
              <a:rPr lang="en-GB" sz="3200" b="1" dirty="0">
                <a:solidFill>
                  <a:srgbClr val="0072BC"/>
                </a:solidFill>
                <a:latin typeface="Arial" panose="020B0604020202020204" pitchFamily="34" charset="0"/>
              </a:rPr>
              <a:t>D</a:t>
            </a:r>
            <a:r>
              <a:rPr lang="en-GB" sz="3200" b="1" dirty="0">
                <a:solidFill>
                  <a:srgbClr val="0072BC"/>
                </a:solidFill>
                <a:effectLst/>
                <a:latin typeface="Arial" panose="020B0604020202020204" pitchFamily="34" charset="0"/>
              </a:rPr>
              <a:t>iversity and Inclusion</a:t>
            </a:r>
          </a:p>
          <a:p>
            <a:pPr algn="ctr"/>
            <a:r>
              <a:rPr lang="en-GB" sz="3200" b="1" dirty="0">
                <a:solidFill>
                  <a:srgbClr val="0072BC"/>
                </a:solidFill>
                <a:effectLst/>
                <a:latin typeface="Arial" panose="020B0604020202020204" pitchFamily="34" charset="0"/>
              </a:rPr>
              <a:t>       Improvement </a:t>
            </a:r>
            <a:r>
              <a:rPr lang="en-GB" sz="3200" b="1" dirty="0">
                <a:solidFill>
                  <a:srgbClr val="0072BC"/>
                </a:solidFill>
                <a:latin typeface="Arial" panose="020B0604020202020204" pitchFamily="34" charset="0"/>
              </a:rPr>
              <a:t>P</a:t>
            </a:r>
            <a:r>
              <a:rPr lang="en-GB" sz="3200" b="1" dirty="0">
                <a:solidFill>
                  <a:srgbClr val="0072BC"/>
                </a:solidFill>
                <a:effectLst/>
                <a:latin typeface="Arial" panose="020B0604020202020204" pitchFamily="34" charset="0"/>
              </a:rPr>
              <a:t>lan  2024-26</a:t>
            </a:r>
          </a:p>
          <a:p>
            <a:pPr algn="ctr"/>
            <a:endParaRPr lang="en-GB" sz="3200" dirty="0">
              <a:latin typeface="Arial" panose="020B0604020202020204" pitchFamily="34" charset="0"/>
            </a:endParaRPr>
          </a:p>
          <a:p>
            <a:pPr algn="ctr"/>
            <a:r>
              <a:rPr lang="en-GB" b="1" dirty="0">
                <a:latin typeface="Arial" panose="020B0604020202020204" pitchFamily="34" charset="0"/>
              </a:rPr>
              <a:t>Tina Jegede </a:t>
            </a:r>
          </a:p>
          <a:p>
            <a:pPr algn="ctr"/>
            <a:r>
              <a:rPr lang="en-GB" b="1" dirty="0">
                <a:latin typeface="Arial" panose="020B0604020202020204" pitchFamily="34" charset="0"/>
              </a:rPr>
              <a:t>Swarnjit Singh</a:t>
            </a:r>
          </a:p>
          <a:p>
            <a:pPr algn="ctr"/>
            <a:r>
              <a:rPr lang="en-GB" b="1" dirty="0">
                <a:latin typeface="Arial" panose="020B0604020202020204" pitchFamily="34" charset="0"/>
              </a:rPr>
              <a:t>	Associate Directors for Inclusion</a:t>
            </a:r>
          </a:p>
          <a:p>
            <a:pPr algn="ctr"/>
            <a:r>
              <a:rPr lang="en-GB" b="1" dirty="0">
                <a:solidFill>
                  <a:schemeClr val="bg1"/>
                </a:solidFill>
                <a:latin typeface="Arial" panose="020B0604020202020204" pitchFamily="34" charset="0"/>
              </a:rPr>
              <a:t>July 2025</a:t>
            </a:r>
          </a:p>
          <a:p>
            <a:pPr algn="ctr"/>
            <a:endParaRPr lang="en-GB" dirty="0">
              <a:solidFill>
                <a:srgbClr val="768C99"/>
              </a:solidFill>
              <a:effectLst/>
              <a:latin typeface="Arial" panose="020B0604020202020204" pitchFamily="34" charset="0"/>
            </a:endParaRPr>
          </a:p>
        </p:txBody>
      </p:sp>
    </p:spTree>
    <p:extLst>
      <p:ext uri="{BB962C8B-B14F-4D97-AF65-F5344CB8AC3E}">
        <p14:creationId xmlns:p14="http://schemas.microsoft.com/office/powerpoint/2010/main" val="50853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D2A0-DF50-196C-3FFE-99E817A3497A}"/>
              </a:ext>
            </a:extLst>
          </p:cNvPr>
          <p:cNvSpPr txBox="1">
            <a:spLocks/>
          </p:cNvSpPr>
          <p:nvPr/>
        </p:nvSpPr>
        <p:spPr>
          <a:xfrm>
            <a:off x="190831" y="1035375"/>
            <a:ext cx="5693134" cy="66079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b="1" i="0" kern="1200">
                <a:solidFill>
                  <a:srgbClr val="768D99"/>
                </a:solidFill>
                <a:latin typeface="Arial" panose="020B0604020202020204" pitchFamily="34" charset="0"/>
                <a:ea typeface="+mj-ea"/>
                <a:cs typeface="Arial" panose="020B0604020202020204" pitchFamily="34" charset="0"/>
              </a:defRPr>
            </a:lvl1pPr>
          </a:lstStyle>
          <a:p>
            <a:endParaRPr lang="en-US" dirty="0"/>
          </a:p>
        </p:txBody>
      </p:sp>
      <p:sp>
        <p:nvSpPr>
          <p:cNvPr id="3" name="Subtitle 2">
            <a:extLst>
              <a:ext uri="{FF2B5EF4-FFF2-40B4-BE49-F238E27FC236}">
                <a16:creationId xmlns:a16="http://schemas.microsoft.com/office/drawing/2014/main" id="{F4A1749A-0031-C0EF-C64A-5106A5CC7053}"/>
              </a:ext>
            </a:extLst>
          </p:cNvPr>
          <p:cNvSpPr txBox="1">
            <a:spLocks/>
          </p:cNvSpPr>
          <p:nvPr/>
        </p:nvSpPr>
        <p:spPr>
          <a:xfrm>
            <a:off x="278292" y="2895155"/>
            <a:ext cx="8696696" cy="29393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768D9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200" dirty="0">
              <a:solidFill>
                <a:schemeClr val="tx1"/>
              </a:solidFill>
            </a:endParaRPr>
          </a:p>
        </p:txBody>
      </p:sp>
      <p:sp>
        <p:nvSpPr>
          <p:cNvPr id="5" name="TextBox 4">
            <a:extLst>
              <a:ext uri="{FF2B5EF4-FFF2-40B4-BE49-F238E27FC236}">
                <a16:creationId xmlns:a16="http://schemas.microsoft.com/office/drawing/2014/main" id="{4B215942-C378-4875-D75D-760F4B27BFCF}"/>
              </a:ext>
            </a:extLst>
          </p:cNvPr>
          <p:cNvSpPr txBox="1"/>
          <p:nvPr/>
        </p:nvSpPr>
        <p:spPr>
          <a:xfrm>
            <a:off x="178320" y="938554"/>
            <a:ext cx="8587410" cy="461665"/>
          </a:xfrm>
          <a:prstGeom prst="rect">
            <a:avLst/>
          </a:prstGeom>
          <a:noFill/>
        </p:spPr>
        <p:txBody>
          <a:bodyPr wrap="square">
            <a:spAutoFit/>
          </a:bodyPr>
          <a:lstStyle/>
          <a:p>
            <a:pPr algn="l" fontAlgn="base"/>
            <a:r>
              <a:rPr lang="en-GB" sz="1400" b="1" i="0" u="none" strike="noStrike" dirty="0">
                <a:effectLst/>
                <a:latin typeface="Arial" panose="020B0604020202020204" pitchFamily="34" charset="0"/>
                <a:cs typeface="Arial" panose="020B0604020202020204" pitchFamily="34" charset="0"/>
              </a:rPr>
              <a:t>High impact action 6</a:t>
            </a:r>
            <a:r>
              <a:rPr lang="en-GB" sz="1400" b="1" dirty="0">
                <a:latin typeface="Arial" panose="020B0604020202020204" pitchFamily="34" charset="0"/>
                <a:cs typeface="Arial" panose="020B0604020202020204" pitchFamily="34" charset="0"/>
              </a:rPr>
              <a:t> </a:t>
            </a:r>
            <a:r>
              <a:rPr lang="en-GB" sz="1200" b="1" i="0" u="none" strike="noStrike" dirty="0">
                <a:solidFill>
                  <a:schemeClr val="accent1"/>
                </a:solidFill>
                <a:effectLst/>
                <a:latin typeface="Arial" panose="020B0604020202020204" pitchFamily="34" charset="0"/>
                <a:cs typeface="Arial" panose="020B0604020202020204" pitchFamily="34" charset="0"/>
              </a:rPr>
              <a:t>[ PILLAR: Recruitment, development and career progression ]</a:t>
            </a:r>
          </a:p>
          <a:p>
            <a:pPr algn="l" fontAlgn="base"/>
            <a:r>
              <a:rPr lang="en-GB" sz="1000" i="0" u="none" strike="noStrike" dirty="0">
                <a:solidFill>
                  <a:srgbClr val="202A30"/>
                </a:solidFill>
                <a:effectLst/>
                <a:latin typeface="Arial" panose="020B0604020202020204" pitchFamily="34" charset="0"/>
                <a:cs typeface="Arial" panose="020B0604020202020204" pitchFamily="34" charset="0"/>
              </a:rPr>
              <a:t>Create an environment that eliminates the conditions in which bullying, discrimination, harassment and physical violence at work occur.</a:t>
            </a:r>
          </a:p>
        </p:txBody>
      </p:sp>
      <p:sp>
        <p:nvSpPr>
          <p:cNvPr id="12" name="TextBox 11">
            <a:extLst>
              <a:ext uri="{FF2B5EF4-FFF2-40B4-BE49-F238E27FC236}">
                <a16:creationId xmlns:a16="http://schemas.microsoft.com/office/drawing/2014/main" id="{F6818301-6EE0-61CD-FEE1-F04BF2265CF7}"/>
              </a:ext>
            </a:extLst>
          </p:cNvPr>
          <p:cNvSpPr txBox="1"/>
          <p:nvPr/>
        </p:nvSpPr>
        <p:spPr>
          <a:xfrm>
            <a:off x="104593" y="3522212"/>
            <a:ext cx="4305157" cy="3000821"/>
          </a:xfrm>
          <a:prstGeom prst="rect">
            <a:avLst/>
          </a:prstGeom>
          <a:noFill/>
        </p:spPr>
        <p:txBody>
          <a:bodyPr wrap="square" rtlCol="0">
            <a:spAutoFit/>
          </a:bodyPr>
          <a:lstStyle/>
          <a:p>
            <a:pPr marL="171450" indent="-171450">
              <a:buFont typeface="Arial" panose="020B0604020202020204" pitchFamily="34" charset="0"/>
              <a:buChar char="•"/>
            </a:pPr>
            <a:r>
              <a:rPr lang="en-GB" sz="900" dirty="0">
                <a:effectLst/>
                <a:latin typeface="ArialMT"/>
              </a:rPr>
              <a:t>6a. Since 2021, the rate of staff experiencing harassment, bullying or abuse from patients or service users has declined. In 2024, ethnically diverse staff experience such incidents at a rate of 28.3%, while white staff experience them at </a:t>
            </a:r>
            <a:r>
              <a:rPr lang="en-GB" sz="900" dirty="0">
                <a:latin typeface="ArialMT"/>
              </a:rPr>
              <a:t>23.0</a:t>
            </a:r>
            <a:r>
              <a:rPr lang="en-GB" sz="900" dirty="0">
                <a:effectLst/>
                <a:latin typeface="ArialMT"/>
              </a:rPr>
              <a:t>%. Disabled staff are 8.6% more likely to experience harassment, bullying or abuse from managers than non-disabled colleagues.</a:t>
            </a:r>
          </a:p>
          <a:p>
            <a:pPr marL="171450" indent="-171450">
              <a:buFont typeface="Arial" panose="020B0604020202020204" pitchFamily="34" charset="0"/>
              <a:buChar char="•"/>
            </a:pPr>
            <a:r>
              <a:rPr lang="en-GB" sz="900" dirty="0">
                <a:effectLst/>
                <a:latin typeface="ArialMT"/>
              </a:rPr>
              <a:t>6b – The percentage of staff experiencing discrimination from managers or colleagues is showing steady improvement, 15% in 2021 and 11.9% in 2024.</a:t>
            </a:r>
          </a:p>
          <a:p>
            <a:pPr marL="171450" indent="-171450">
              <a:buFont typeface="Arial" panose="020B0604020202020204" pitchFamily="34" charset="0"/>
              <a:buChar char="•"/>
            </a:pPr>
            <a:r>
              <a:rPr lang="en-GB" sz="900" dirty="0">
                <a:effectLst/>
                <a:latin typeface="ArialMT"/>
              </a:rPr>
              <a:t>6c – The NETS score for never experiencing bullying and harassment has Improved from 79% in 2021 to 84% in 2024. </a:t>
            </a:r>
          </a:p>
          <a:p>
            <a:pPr marL="171450" indent="-171450">
              <a:buFont typeface="Arial" panose="020B0604020202020204" pitchFamily="34" charset="0"/>
              <a:buChar char="•"/>
            </a:pPr>
            <a:r>
              <a:rPr lang="en-GB" sz="900" dirty="0">
                <a:effectLst/>
                <a:latin typeface="ArialMT"/>
              </a:rPr>
              <a:t>We have the Challenging and Aggression </a:t>
            </a:r>
            <a:r>
              <a:rPr lang="en-GB" sz="900" dirty="0">
                <a:solidFill>
                  <a:schemeClr val="bg2">
                    <a:lumMod val="25000"/>
                  </a:schemeClr>
                </a:solidFill>
                <a:effectLst/>
                <a:latin typeface="ArialMT"/>
              </a:rPr>
              <a:t>Behaviour </a:t>
            </a:r>
            <a:r>
              <a:rPr lang="en-GB" sz="900" dirty="0">
                <a:solidFill>
                  <a:schemeClr val="bg2">
                    <a:lumMod val="25000"/>
                  </a:schemeClr>
                </a:solidFill>
                <a:latin typeface="ArialMT"/>
              </a:rPr>
              <a:t>P</a:t>
            </a:r>
            <a:r>
              <a:rPr lang="en-GB" sz="900" dirty="0">
                <a:solidFill>
                  <a:schemeClr val="bg2">
                    <a:lumMod val="25000"/>
                  </a:schemeClr>
                </a:solidFill>
                <a:effectLst/>
                <a:latin typeface="ArialMT"/>
              </a:rPr>
              <a:t>olicy </a:t>
            </a:r>
            <a:r>
              <a:rPr lang="en-GB" sz="900" dirty="0">
                <a:effectLst/>
                <a:latin typeface="ArialMT"/>
              </a:rPr>
              <a:t>in place and the zero tolerance for discrimination poster on display A&amp;E, OPA  &amp; community centres</a:t>
            </a:r>
          </a:p>
          <a:p>
            <a:pPr marL="171450" indent="-171450">
              <a:buFont typeface="Arial" panose="020B0604020202020204" pitchFamily="34" charset="0"/>
              <a:buChar char="•"/>
            </a:pPr>
            <a:r>
              <a:rPr lang="en-GB" sz="900" dirty="0">
                <a:effectLst/>
                <a:latin typeface="ArialMT"/>
              </a:rPr>
              <a:t>In line with the Trust's commitment to a culture of openness, learning and restorative practice, the Just Culture programme has been implemented.</a:t>
            </a:r>
          </a:p>
          <a:p>
            <a:pPr marL="171450" indent="-171450">
              <a:buFont typeface="Arial" panose="020B0604020202020204" pitchFamily="34" charset="0"/>
              <a:buChar char="•"/>
            </a:pPr>
            <a:r>
              <a:rPr lang="en-GB" sz="900" dirty="0">
                <a:effectLst/>
                <a:latin typeface="ArialMT"/>
              </a:rPr>
              <a:t>We have strengthened the informal part of disciplinary processes and have reviewed the governance and touch in points of the disciplinary process.</a:t>
            </a:r>
          </a:p>
          <a:p>
            <a:pPr marL="171450" indent="-171450">
              <a:buFont typeface="Arial" panose="020B0604020202020204" pitchFamily="34" charset="0"/>
              <a:buChar char="•"/>
            </a:pPr>
            <a:r>
              <a:rPr lang="en-GB" sz="900" dirty="0">
                <a:effectLst/>
                <a:latin typeface="ArialMT"/>
              </a:rPr>
              <a:t>We have a well-established Freedom to Speak Up (FTSU) and a diverse group of FTSU advocates</a:t>
            </a:r>
          </a:p>
          <a:p>
            <a:pPr marL="171450" indent="-171450">
              <a:buFont typeface="Arial" panose="020B0604020202020204" pitchFamily="34" charset="0"/>
              <a:buChar char="•"/>
            </a:pPr>
            <a:r>
              <a:rPr lang="en-GB" sz="900" dirty="0">
                <a:effectLst/>
                <a:latin typeface="ArialMT"/>
              </a:rPr>
              <a:t>We have developed an individual &amp; organisational allyship checklist</a:t>
            </a:r>
          </a:p>
          <a:p>
            <a:pPr marL="171450" indent="-171450">
              <a:buFont typeface="Arial" panose="020B0604020202020204" pitchFamily="34" charset="0"/>
              <a:buChar char="•"/>
            </a:pPr>
            <a:r>
              <a:rPr lang="en-GB" sz="900" dirty="0">
                <a:effectLst/>
                <a:latin typeface="ArialMT"/>
              </a:rPr>
              <a:t>The Head of Wellbeing provides post-incident psychological support to staff/victims of abuse.</a:t>
            </a:r>
          </a:p>
        </p:txBody>
      </p:sp>
      <p:sp>
        <p:nvSpPr>
          <p:cNvPr id="6" name="TextBox 5">
            <a:extLst>
              <a:ext uri="{FF2B5EF4-FFF2-40B4-BE49-F238E27FC236}">
                <a16:creationId xmlns:a16="http://schemas.microsoft.com/office/drawing/2014/main" id="{31139DDE-243A-B265-01BA-764B3688E631}"/>
              </a:ext>
            </a:extLst>
          </p:cNvPr>
          <p:cNvSpPr txBox="1"/>
          <p:nvPr/>
        </p:nvSpPr>
        <p:spPr>
          <a:xfrm>
            <a:off x="120108" y="2027766"/>
            <a:ext cx="8974988" cy="1061829"/>
          </a:xfrm>
          <a:prstGeom prst="rect">
            <a:avLst/>
          </a:prstGeom>
          <a:noFill/>
        </p:spPr>
        <p:txBody>
          <a:bodyPr wrap="square">
            <a:spAutoFit/>
          </a:bodyPr>
          <a:lstStyle/>
          <a:p>
            <a:r>
              <a:rPr lang="en-GB" sz="900" b="1" dirty="0">
                <a:solidFill>
                  <a:srgbClr val="0072BC"/>
                </a:solidFill>
                <a:effectLst/>
                <a:latin typeface="Arial" panose="020B0604020202020204" pitchFamily="34" charset="0"/>
              </a:rPr>
              <a:t>Actions: </a:t>
            </a:r>
            <a:endParaRPr lang="en-GB" sz="900" dirty="0">
              <a:solidFill>
                <a:srgbClr val="0072BC"/>
              </a:solidFill>
              <a:effectLst/>
              <a:latin typeface="Arial" panose="020B0604020202020204" pitchFamily="34" charset="0"/>
              <a:cs typeface="Arial" panose="020B0604020202020204" pitchFamily="34" charset="0"/>
            </a:endParaRPr>
          </a:p>
          <a:p>
            <a:r>
              <a:rPr lang="en-GB" sz="900" dirty="0">
                <a:effectLst/>
                <a:latin typeface="Arial" panose="020B0604020202020204" pitchFamily="34" charset="0"/>
                <a:cs typeface="Arial" panose="020B0604020202020204" pitchFamily="34" charset="0"/>
              </a:rPr>
              <a:t>Review data by protected characteristic on bullying, harassment, discrimination and violence. (By March 2024).</a:t>
            </a:r>
          </a:p>
          <a:p>
            <a:r>
              <a:rPr lang="en-GB" sz="900" dirty="0">
                <a:effectLst/>
                <a:latin typeface="Arial" panose="020B0604020202020204" pitchFamily="34" charset="0"/>
                <a:cs typeface="Arial" panose="020B0604020202020204" pitchFamily="34" charset="0"/>
              </a:rPr>
              <a:t>• Review disciplinary and employee relations processes. Where the data shows inconsistency in approach, immediate steps must be taken to improve this. (By March 2024)</a:t>
            </a:r>
          </a:p>
          <a:p>
            <a:r>
              <a:rPr lang="en-GB" sz="900" dirty="0">
                <a:effectLst/>
                <a:latin typeface="Arial" panose="020B0604020202020204" pitchFamily="34" charset="0"/>
                <a:cs typeface="Arial" panose="020B0604020202020204" pitchFamily="34" charset="0"/>
              </a:rPr>
              <a:t>• Ensure safe and effective policies and processes are in place to support staff affected by domestic abuse and sexual violence (DASV). (By June 2024).</a:t>
            </a:r>
          </a:p>
          <a:p>
            <a:r>
              <a:rPr lang="en-GB" sz="900" dirty="0">
                <a:effectLst/>
                <a:latin typeface="Arial" panose="020B0604020202020204" pitchFamily="34" charset="0"/>
                <a:cs typeface="Arial" panose="020B0604020202020204" pitchFamily="34" charset="0"/>
              </a:rPr>
              <a:t>• Create an environment where staff feel able to speak up and raise concerns, with steady year-on- year improvements. (By March 2024).</a:t>
            </a:r>
          </a:p>
          <a:p>
            <a:r>
              <a:rPr lang="en-GB" sz="900" dirty="0">
                <a:effectLst/>
                <a:latin typeface="Arial" panose="020B0604020202020204" pitchFamily="34" charset="0"/>
                <a:cs typeface="Arial" panose="020B0604020202020204" pitchFamily="34" charset="0"/>
              </a:rPr>
              <a:t>• Provide comprehensive psychological support for all individuals who report that they have been a victim of bullying, harassment, discrimination or violence. (By March 2024).</a:t>
            </a:r>
          </a:p>
          <a:p>
            <a:r>
              <a:rPr lang="en-GB" sz="900" dirty="0">
                <a:effectLst/>
                <a:latin typeface="Arial" panose="020B0604020202020204" pitchFamily="34" charset="0"/>
                <a:cs typeface="Arial" panose="020B0604020202020204" pitchFamily="34" charset="0"/>
              </a:rPr>
              <a:t>• Have mechanisms to ensure staff who raise concerns are protected by their organisation.</a:t>
            </a:r>
          </a:p>
        </p:txBody>
      </p:sp>
      <p:sp>
        <p:nvSpPr>
          <p:cNvPr id="16" name="TextBox 15">
            <a:extLst>
              <a:ext uri="{FF2B5EF4-FFF2-40B4-BE49-F238E27FC236}">
                <a16:creationId xmlns:a16="http://schemas.microsoft.com/office/drawing/2014/main" id="{08B168A0-045C-C905-2AF0-909053BC0CA6}"/>
              </a:ext>
            </a:extLst>
          </p:cNvPr>
          <p:cNvSpPr txBox="1"/>
          <p:nvPr/>
        </p:nvSpPr>
        <p:spPr>
          <a:xfrm>
            <a:off x="169012" y="1332543"/>
            <a:ext cx="8444285" cy="707886"/>
          </a:xfrm>
          <a:prstGeom prst="rect">
            <a:avLst/>
          </a:prstGeom>
          <a:noFill/>
        </p:spPr>
        <p:txBody>
          <a:bodyPr wrap="square">
            <a:spAutoFit/>
          </a:bodyPr>
          <a:lstStyle/>
          <a:p>
            <a:r>
              <a:rPr lang="en-GB" sz="1200" b="1" dirty="0">
                <a:solidFill>
                  <a:schemeClr val="accent1"/>
                </a:solidFill>
                <a:effectLst/>
                <a:latin typeface="Arial" panose="020B0604020202020204" pitchFamily="34" charset="0"/>
                <a:cs typeface="Arial" panose="020B0604020202020204" pitchFamily="34" charset="0"/>
              </a:rPr>
              <a:t>NHS &amp; ICB Success Metric </a:t>
            </a:r>
            <a:endParaRPr lang="en-GB" sz="1200" dirty="0">
              <a:solidFill>
                <a:schemeClr val="accent1"/>
              </a:solidFill>
              <a:effectLst/>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a:t>
            </a:r>
            <a:r>
              <a:rPr lang="en-GB" sz="900" dirty="0">
                <a:effectLst/>
                <a:latin typeface="Arial" panose="020B0604020202020204" pitchFamily="34" charset="0"/>
                <a:cs typeface="Arial" panose="020B0604020202020204" pitchFamily="34" charset="0"/>
              </a:rPr>
              <a:t>6a.Improvement in staff survey results on bullying / harassment from line managers/teams (NHS Staff Survey).</a:t>
            </a:r>
          </a:p>
          <a:p>
            <a:r>
              <a:rPr lang="en-GB" sz="900" dirty="0">
                <a:effectLst/>
                <a:latin typeface="Arial" panose="020B0604020202020204" pitchFamily="34" charset="0"/>
                <a:cs typeface="Arial" panose="020B0604020202020204" pitchFamily="34" charset="0"/>
              </a:rPr>
              <a:t> 6b. Improvement in staff survey results on discrimination from line managers or teams (NHS Staff Survey)</a:t>
            </a:r>
          </a:p>
          <a:p>
            <a:r>
              <a:rPr lang="en-GB" sz="900" dirty="0">
                <a:latin typeface="Arial" panose="020B0604020202020204" pitchFamily="34" charset="0"/>
                <a:cs typeface="Arial" panose="020B0604020202020204" pitchFamily="34" charset="0"/>
              </a:rPr>
              <a:t> </a:t>
            </a:r>
            <a:r>
              <a:rPr lang="en-GB" sz="900" dirty="0">
                <a:effectLst/>
                <a:latin typeface="Arial" panose="020B0604020202020204" pitchFamily="34" charset="0"/>
                <a:cs typeface="Arial" panose="020B0604020202020204" pitchFamily="34" charset="0"/>
              </a:rPr>
              <a:t>6c.NETS bullying and harassment score metric (NHS professional groups).</a:t>
            </a:r>
            <a:r>
              <a:rPr lang="en-GB" sz="900" b="1" dirty="0">
                <a:solidFill>
                  <a:srgbClr val="0072BC"/>
                </a:solidFill>
                <a:latin typeface="Arial" panose="020B0604020202020204" pitchFamily="34" charset="0"/>
              </a:rPr>
              <a:t> </a:t>
            </a:r>
            <a:endParaRPr lang="en-GB" sz="900" dirty="0">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B9E7710-061F-D135-C01F-4AD0974E7A1E}"/>
              </a:ext>
            </a:extLst>
          </p:cNvPr>
          <p:cNvSpPr txBox="1"/>
          <p:nvPr/>
        </p:nvSpPr>
        <p:spPr>
          <a:xfrm>
            <a:off x="278292" y="3163781"/>
            <a:ext cx="4109224" cy="261610"/>
          </a:xfrm>
          <a:prstGeom prst="rect">
            <a:avLst/>
          </a:prstGeom>
          <a:solidFill>
            <a:srgbClr val="FFC000"/>
          </a:solidFill>
        </p:spPr>
        <p:txBody>
          <a:bodyPr wrap="square" rtlCol="0">
            <a:spAutoFit/>
          </a:bodyPr>
          <a:lstStyle/>
          <a:p>
            <a:pPr algn="ctr"/>
            <a:r>
              <a:rPr lang="en-GB" sz="1100" b="1" dirty="0">
                <a:effectLst/>
                <a:latin typeface="Arial" panose="020B0604020202020204" pitchFamily="34" charset="0"/>
              </a:rPr>
              <a:t>Current progress against success metric </a:t>
            </a:r>
            <a:endParaRPr lang="en-GB" sz="1100" dirty="0">
              <a:effectLst/>
            </a:endParaRPr>
          </a:p>
        </p:txBody>
      </p:sp>
      <p:sp>
        <p:nvSpPr>
          <p:cNvPr id="7" name="TextBox 6">
            <a:extLst>
              <a:ext uri="{FF2B5EF4-FFF2-40B4-BE49-F238E27FC236}">
                <a16:creationId xmlns:a16="http://schemas.microsoft.com/office/drawing/2014/main" id="{3BE9C2AD-7922-F854-03DB-2D07A4E309D0}"/>
              </a:ext>
            </a:extLst>
          </p:cNvPr>
          <p:cNvSpPr txBox="1"/>
          <p:nvPr/>
        </p:nvSpPr>
        <p:spPr>
          <a:xfrm>
            <a:off x="4756484" y="3910895"/>
            <a:ext cx="4109224" cy="261610"/>
          </a:xfrm>
          <a:prstGeom prst="rect">
            <a:avLst/>
          </a:prstGeom>
          <a:solidFill>
            <a:srgbClr val="92D050"/>
          </a:solidFill>
        </p:spPr>
        <p:txBody>
          <a:bodyPr wrap="square" rtlCol="0">
            <a:spAutoFit/>
          </a:bodyPr>
          <a:lstStyle/>
          <a:p>
            <a:pPr algn="ctr"/>
            <a:r>
              <a:rPr lang="en-GB" sz="1100" b="1" dirty="0">
                <a:effectLst/>
                <a:latin typeface="Arial" panose="020B0604020202020204" pitchFamily="34" charset="0"/>
              </a:rPr>
              <a:t>Actions towards success metric </a:t>
            </a:r>
            <a:endParaRPr lang="en-GB" sz="1100" dirty="0">
              <a:effectLst/>
            </a:endParaRPr>
          </a:p>
        </p:txBody>
      </p:sp>
      <p:sp>
        <p:nvSpPr>
          <p:cNvPr id="8" name="TextBox 7">
            <a:extLst>
              <a:ext uri="{FF2B5EF4-FFF2-40B4-BE49-F238E27FC236}">
                <a16:creationId xmlns:a16="http://schemas.microsoft.com/office/drawing/2014/main" id="{E5095044-B33E-9880-87EB-A9E341924D07}"/>
              </a:ext>
            </a:extLst>
          </p:cNvPr>
          <p:cNvSpPr txBox="1"/>
          <p:nvPr/>
        </p:nvSpPr>
        <p:spPr>
          <a:xfrm>
            <a:off x="4607602" y="4285949"/>
            <a:ext cx="4402988" cy="2031325"/>
          </a:xfrm>
          <a:prstGeom prst="rect">
            <a:avLst/>
          </a:prstGeom>
          <a:noFill/>
        </p:spPr>
        <p:txBody>
          <a:bodyPr wrap="square" rtlCol="0">
            <a:spAutoFit/>
          </a:bodyPr>
          <a:lstStyle/>
          <a:p>
            <a:pPr marL="171450" indent="-171450">
              <a:buFont typeface="Wingdings" pitchFamily="2" charset="2"/>
              <a:buChar char="Ø"/>
            </a:pPr>
            <a:r>
              <a:rPr lang="en-GB" sz="900" b="0" i="0" dirty="0">
                <a:solidFill>
                  <a:srgbClr val="1C1C1C"/>
                </a:solidFill>
                <a:effectLst/>
                <a:latin typeface="Arial" panose="020B0604020202020204" pitchFamily="34" charset="0"/>
                <a:cs typeface="Arial" panose="020B0604020202020204" pitchFamily="34" charset="0"/>
              </a:rPr>
              <a:t>We creating a divisional dashboard to support action and progress with EDI.</a:t>
            </a:r>
          </a:p>
          <a:p>
            <a:pPr marL="171450" indent="-171450">
              <a:buFont typeface="Wingdings" pitchFamily="2" charset="2"/>
              <a:buChar char="Ø"/>
            </a:pPr>
            <a:r>
              <a:rPr lang="en-GB" sz="900" dirty="0">
                <a:effectLst/>
                <a:latin typeface="Arial" panose="020B0604020202020204" pitchFamily="34" charset="0"/>
                <a:ea typeface="Calibri" panose="020F0502020204030204" pitchFamily="34" charset="0"/>
                <a:cs typeface="Arial" panose="020B0604020202020204" pitchFamily="34" charset="0"/>
              </a:rPr>
              <a:t>We are to maintain promotion of the NHSE Core Management Inclusion Programme. Our leadership development program to cover cultural intelligence, conscious inclusion.</a:t>
            </a:r>
          </a:p>
          <a:p>
            <a:pPr marL="171450" indent="-171450">
              <a:buFont typeface="Wingdings" pitchFamily="2" charset="2"/>
              <a:buChar char="Ø"/>
            </a:pPr>
            <a:r>
              <a:rPr lang="en-GB" sz="900" dirty="0">
                <a:effectLst/>
                <a:latin typeface="Arial" panose="020B0604020202020204" pitchFamily="34" charset="0"/>
                <a:ea typeface="Calibri" panose="020F0502020204030204" pitchFamily="34" charset="0"/>
                <a:cs typeface="Arial" panose="020B0604020202020204" pitchFamily="34" charset="0"/>
              </a:rPr>
              <a:t>We're developing a team framework and conflict pathway to manage workplace conflicts. </a:t>
            </a:r>
          </a:p>
          <a:p>
            <a:pPr marL="171450" indent="-171450">
              <a:buFont typeface="Wingdings" pitchFamily="2" charset="2"/>
              <a:buChar char="Ø"/>
            </a:pPr>
            <a:r>
              <a:rPr lang="en-GB" sz="900" dirty="0">
                <a:effectLst/>
                <a:latin typeface="Arial" panose="020B0604020202020204" pitchFamily="34" charset="0"/>
                <a:ea typeface="Calibri" panose="020F0502020204030204" pitchFamily="34" charset="0"/>
                <a:cs typeface="Arial" panose="020B0604020202020204" pitchFamily="34" charset="0"/>
              </a:rPr>
              <a:t>We need to focus on tackling bullying and harassment in the workplace and imple</a:t>
            </a:r>
            <a:r>
              <a:rPr lang="en-GB" sz="900" dirty="0">
                <a:latin typeface="Arial" panose="020B0604020202020204" pitchFamily="34" charset="0"/>
                <a:ea typeface="Calibri" panose="020F0502020204030204" pitchFamily="34" charset="0"/>
                <a:cs typeface="Arial" panose="020B0604020202020204" pitchFamily="34" charset="0"/>
              </a:rPr>
              <a:t>ment and promote </a:t>
            </a:r>
            <a:r>
              <a:rPr lang="en-GB" sz="900" dirty="0">
                <a:effectLst/>
                <a:latin typeface="Arial" panose="020B0604020202020204" pitchFamily="34" charset="0"/>
                <a:ea typeface="Calibri" panose="020F0502020204030204" pitchFamily="34" charset="0"/>
                <a:cs typeface="Arial" panose="020B0604020202020204" pitchFamily="34" charset="0"/>
              </a:rPr>
              <a:t>sexual safety in the workforce policy. </a:t>
            </a:r>
          </a:p>
          <a:p>
            <a:pPr marL="171450" indent="-171450">
              <a:buFont typeface="Wingdings" pitchFamily="2" charset="2"/>
              <a:buChar char="Ø"/>
            </a:pPr>
            <a:r>
              <a:rPr lang="en-GB" sz="900" dirty="0">
                <a:effectLst/>
                <a:latin typeface="Arial" panose="020B0604020202020204" pitchFamily="34" charset="0"/>
                <a:ea typeface="Calibri" panose="020F0502020204030204" pitchFamily="34" charset="0"/>
                <a:cs typeface="Arial" panose="020B0604020202020204" pitchFamily="34" charset="0"/>
              </a:rPr>
              <a:t>Implement and embed the nursing and midwifery anti-racism frameworks</a:t>
            </a:r>
            <a:r>
              <a:rPr lang="en-GB" sz="900" dirty="0">
                <a:latin typeface="Arial" panose="020B0604020202020204" pitchFamily="34" charset="0"/>
                <a:ea typeface="Calibri" panose="020F0502020204030204" pitchFamily="34" charset="0"/>
                <a:cs typeface="Arial" panose="020B0604020202020204" pitchFamily="34" charset="0"/>
              </a:rPr>
              <a:t>.</a:t>
            </a:r>
            <a:endParaRPr lang="en-GB" sz="900" dirty="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Wingdings" pitchFamily="2" charset="2"/>
              <a:buChar char="Ø"/>
            </a:pPr>
            <a:r>
              <a:rPr lang="en-GB" sz="900" dirty="0">
                <a:effectLst/>
                <a:latin typeface="Arial" panose="020B0604020202020204" pitchFamily="34" charset="0"/>
                <a:ea typeface="Calibri" panose="020F0502020204030204" pitchFamily="34" charset="0"/>
                <a:cs typeface="Arial" panose="020B0604020202020204" pitchFamily="34" charset="0"/>
              </a:rPr>
              <a:t>As part of our People Promise, we need to implement a collective champion for Wellbeing Guardians/Champions, First Aid Champions, and Critical Incident Practitioners.</a:t>
            </a:r>
          </a:p>
          <a:p>
            <a:pPr marL="171450" indent="-171450">
              <a:buFont typeface="Wingdings" pitchFamily="2" charset="2"/>
              <a:buChar char="Ø"/>
            </a:pPr>
            <a:r>
              <a:rPr lang="en-GB" sz="900" dirty="0">
                <a:effectLst/>
                <a:latin typeface="Arial" panose="020B0604020202020204" pitchFamily="34" charset="0"/>
                <a:ea typeface="Calibri" panose="020F0502020204030204" pitchFamily="34" charset="0"/>
                <a:cs typeface="Arial" panose="020B0604020202020204" pitchFamily="34" charset="0"/>
              </a:rPr>
              <a:t>Introduce and implement a framework for conducting conversations that promote wellbeing.</a:t>
            </a:r>
          </a:p>
        </p:txBody>
      </p:sp>
      <p:sp>
        <p:nvSpPr>
          <p:cNvPr id="10" name="TextBox 9">
            <a:extLst>
              <a:ext uri="{FF2B5EF4-FFF2-40B4-BE49-F238E27FC236}">
                <a16:creationId xmlns:a16="http://schemas.microsoft.com/office/drawing/2014/main" id="{8DBBAAB0-099A-0AFC-2DF0-6E66D84F0619}"/>
              </a:ext>
            </a:extLst>
          </p:cNvPr>
          <p:cNvSpPr txBox="1"/>
          <p:nvPr/>
        </p:nvSpPr>
        <p:spPr>
          <a:xfrm>
            <a:off x="4626640" y="3133774"/>
            <a:ext cx="4258106" cy="507831"/>
          </a:xfrm>
          <a:prstGeom prst="rect">
            <a:avLst/>
          </a:prstGeom>
          <a:noFill/>
        </p:spPr>
        <p:txBody>
          <a:bodyPr wrap="square">
            <a:spAutoFit/>
          </a:bodyPr>
          <a:lstStyle/>
          <a:p>
            <a:pPr marL="171450" indent="-171450">
              <a:buFont typeface="Arial" panose="020B0604020202020204" pitchFamily="34" charset="0"/>
              <a:buChar char="•"/>
            </a:pPr>
            <a:r>
              <a:rPr lang="en-GB" sz="900" dirty="0">
                <a:effectLst/>
                <a:latin typeface="Arial" panose="020B0604020202020204" pitchFamily="34" charset="0"/>
                <a:ea typeface="Calibri" panose="020F0502020204030204" pitchFamily="34" charset="0"/>
                <a:cs typeface="Arial" panose="020B0604020202020204" pitchFamily="34" charset="0"/>
              </a:rPr>
              <a:t>Our staff survey scores for 'raising concerns' are below the national average. We have updated our Freedom to Speak Up policy and established a strong FTSU champion network</a:t>
            </a:r>
            <a:endParaRPr lang="en-GB" sz="900" dirty="0"/>
          </a:p>
        </p:txBody>
      </p:sp>
    </p:spTree>
    <p:extLst>
      <p:ext uri="{BB962C8B-B14F-4D97-AF65-F5344CB8AC3E}">
        <p14:creationId xmlns:p14="http://schemas.microsoft.com/office/powerpoint/2010/main" val="4163953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322FFB-EE97-7951-ECAE-2968A25BBD0A}"/>
              </a:ext>
            </a:extLst>
          </p:cNvPr>
          <p:cNvSpPr>
            <a:spLocks noGrp="1"/>
          </p:cNvSpPr>
          <p:nvPr>
            <p:ph type="body" idx="1"/>
          </p:nvPr>
        </p:nvSpPr>
        <p:spPr>
          <a:xfrm>
            <a:off x="417799" y="1397304"/>
            <a:ext cx="8530050" cy="4666593"/>
          </a:xfrm>
        </p:spPr>
        <p:txBody>
          <a:bodyPr>
            <a:normAutofit lnSpcReduction="10000"/>
          </a:bodyPr>
          <a:lstStyle/>
          <a:p>
            <a:r>
              <a:rPr lang="en-US" sz="1400" dirty="0">
                <a:solidFill>
                  <a:schemeClr val="tx1"/>
                </a:solidFill>
              </a:rPr>
              <a:t>Appraisal Guidelines </a:t>
            </a:r>
          </a:p>
          <a:p>
            <a:r>
              <a:rPr lang="en-US" sz="1400" dirty="0">
                <a:solidFill>
                  <a:schemeClr val="tx1"/>
                </a:solidFill>
              </a:rPr>
              <a:t>NHS Staff Survey results </a:t>
            </a:r>
          </a:p>
          <a:p>
            <a:r>
              <a:rPr lang="en-US" sz="1400" dirty="0">
                <a:solidFill>
                  <a:schemeClr val="tx1"/>
                </a:solidFill>
              </a:rPr>
              <a:t>Whittington Health WDES Report 2025</a:t>
            </a:r>
          </a:p>
          <a:p>
            <a:r>
              <a:rPr lang="en-US" sz="1400" dirty="0">
                <a:solidFill>
                  <a:schemeClr val="tx1"/>
                </a:solidFill>
              </a:rPr>
              <a:t>Whittington Health WRES Report 2025</a:t>
            </a:r>
          </a:p>
          <a:p>
            <a:r>
              <a:rPr lang="en-US" sz="1400" dirty="0">
                <a:solidFill>
                  <a:schemeClr val="tx1"/>
                </a:solidFill>
              </a:rPr>
              <a:t>Gender Pay Gap report 2024 – 25</a:t>
            </a:r>
          </a:p>
          <a:p>
            <a:r>
              <a:rPr lang="en-US" sz="1400" dirty="0">
                <a:solidFill>
                  <a:schemeClr val="tx1"/>
                </a:solidFill>
              </a:rPr>
              <a:t>Disability Pay Gap report 2024 – 25</a:t>
            </a:r>
          </a:p>
          <a:p>
            <a:r>
              <a:rPr lang="en-US" sz="1400" dirty="0">
                <a:solidFill>
                  <a:schemeClr val="tx1"/>
                </a:solidFill>
              </a:rPr>
              <a:t>Ethnicity Pay Gap Report 2024 – 25</a:t>
            </a:r>
          </a:p>
          <a:p>
            <a:r>
              <a:rPr lang="en-US" sz="1400" dirty="0">
                <a:solidFill>
                  <a:schemeClr val="tx1"/>
                </a:solidFill>
              </a:rPr>
              <a:t>NHS EDI Improvement Plan | Accessible version NHS Constitution</a:t>
            </a:r>
          </a:p>
          <a:p>
            <a:r>
              <a:rPr lang="en-US" sz="1400" dirty="0">
                <a:solidFill>
                  <a:schemeClr val="tx1"/>
                </a:solidFill>
              </a:rPr>
              <a:t>NHS People Plan 2023</a:t>
            </a:r>
          </a:p>
          <a:p>
            <a:r>
              <a:rPr lang="en-US" sz="1400" dirty="0">
                <a:solidFill>
                  <a:schemeClr val="tx1"/>
                </a:solidFill>
              </a:rPr>
              <a:t>Equality Act 2010</a:t>
            </a:r>
          </a:p>
          <a:p>
            <a:r>
              <a:rPr lang="en-US" sz="1400" dirty="0">
                <a:solidFill>
                  <a:schemeClr val="tx1"/>
                </a:solidFill>
              </a:rPr>
              <a:t>Reasonable Adjustment Policy</a:t>
            </a:r>
          </a:p>
          <a:p>
            <a:r>
              <a:rPr lang="en-US" sz="1400" dirty="0">
                <a:solidFill>
                  <a:schemeClr val="tx1"/>
                </a:solidFill>
              </a:rPr>
              <a:t>Challenging Behaviour &amp; Aggression Policy</a:t>
            </a:r>
          </a:p>
          <a:p>
            <a:r>
              <a:rPr lang="en-US" sz="1400" dirty="0">
                <a:solidFill>
                  <a:schemeClr val="tx1"/>
                </a:solidFill>
              </a:rPr>
              <a:t>Mend the gap (2020)</a:t>
            </a:r>
          </a:p>
          <a:p>
            <a:r>
              <a:rPr lang="en-US" sz="1400" dirty="0">
                <a:solidFill>
                  <a:schemeClr val="tx1"/>
                </a:solidFill>
              </a:rPr>
              <a:t>National NHS health and wellbeing framework</a:t>
            </a:r>
          </a:p>
          <a:p>
            <a:r>
              <a:rPr lang="en-US" sz="1400" dirty="0">
                <a:solidFill>
                  <a:schemeClr val="tx1"/>
                </a:solidFill>
              </a:rPr>
              <a:t>The National Education and Training Survey (NETS) NETS 2024 National Key Findings Report.</a:t>
            </a:r>
          </a:p>
        </p:txBody>
      </p:sp>
      <p:sp>
        <p:nvSpPr>
          <p:cNvPr id="4" name="TextBox 3">
            <a:extLst>
              <a:ext uri="{FF2B5EF4-FFF2-40B4-BE49-F238E27FC236}">
                <a16:creationId xmlns:a16="http://schemas.microsoft.com/office/drawing/2014/main" id="{0A38C444-5DEF-A7AC-F846-1784702F5D84}"/>
              </a:ext>
            </a:extLst>
          </p:cNvPr>
          <p:cNvSpPr txBox="1"/>
          <p:nvPr/>
        </p:nvSpPr>
        <p:spPr>
          <a:xfrm>
            <a:off x="333715" y="1089527"/>
            <a:ext cx="7073462" cy="307777"/>
          </a:xfrm>
          <a:prstGeom prst="rect">
            <a:avLst/>
          </a:prstGeom>
          <a:noFill/>
        </p:spPr>
        <p:txBody>
          <a:bodyPr wrap="square" rtlCol="0">
            <a:spAutoFit/>
          </a:bodyPr>
          <a:lstStyle/>
          <a:p>
            <a:r>
              <a:rPr lang="en-US" sz="1400" b="1" dirty="0"/>
              <a:t>Related Documents &amp; Reports</a:t>
            </a:r>
          </a:p>
        </p:txBody>
      </p:sp>
    </p:spTree>
    <p:extLst>
      <p:ext uri="{BB962C8B-B14F-4D97-AF65-F5344CB8AC3E}">
        <p14:creationId xmlns:p14="http://schemas.microsoft.com/office/powerpoint/2010/main" val="39206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D2A0-DF50-196C-3FFE-99E817A3497A}"/>
              </a:ext>
            </a:extLst>
          </p:cNvPr>
          <p:cNvSpPr txBox="1">
            <a:spLocks/>
          </p:cNvSpPr>
          <p:nvPr/>
        </p:nvSpPr>
        <p:spPr>
          <a:xfrm>
            <a:off x="149827" y="789489"/>
            <a:ext cx="5693134" cy="6607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a:solidFill>
                  <a:srgbClr val="768D99"/>
                </a:solidFill>
                <a:latin typeface="Arial" panose="020B0604020202020204" pitchFamily="34" charset="0"/>
                <a:ea typeface="+mj-ea"/>
                <a:cs typeface="Arial" panose="020B0604020202020204" pitchFamily="34" charset="0"/>
              </a:defRPr>
            </a:lvl1pPr>
          </a:lstStyle>
          <a:p>
            <a:r>
              <a:rPr lang="en-US" sz="1800" dirty="0">
                <a:solidFill>
                  <a:schemeClr val="tx1">
                    <a:lumMod val="65000"/>
                    <a:lumOff val="35000"/>
                  </a:schemeClr>
                </a:solidFill>
              </a:rPr>
              <a:t>Strategic context</a:t>
            </a:r>
          </a:p>
        </p:txBody>
      </p:sp>
      <p:sp>
        <p:nvSpPr>
          <p:cNvPr id="3" name="Subtitle 2">
            <a:extLst>
              <a:ext uri="{FF2B5EF4-FFF2-40B4-BE49-F238E27FC236}">
                <a16:creationId xmlns:a16="http://schemas.microsoft.com/office/drawing/2014/main" id="{F4A1749A-0031-C0EF-C64A-5106A5CC7053}"/>
              </a:ext>
            </a:extLst>
          </p:cNvPr>
          <p:cNvSpPr txBox="1">
            <a:spLocks/>
          </p:cNvSpPr>
          <p:nvPr/>
        </p:nvSpPr>
        <p:spPr>
          <a:xfrm>
            <a:off x="149827" y="1435941"/>
            <a:ext cx="8444285" cy="40288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768D9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solidFill>
                  <a:schemeClr val="tx1"/>
                </a:solidFill>
              </a:rPr>
              <a:t>Our People Strategy aligns with the NHS People Promise and the Long-term Workforce Plan. Improvements in the experience of the workforce translate into improved patient experience and health outcomes as shown by Michael West’s research.</a:t>
            </a:r>
          </a:p>
          <a:p>
            <a:r>
              <a:rPr lang="en-US" sz="1200" dirty="0">
                <a:solidFill>
                  <a:schemeClr val="tx1"/>
                </a:solidFill>
              </a:rPr>
              <a:t>Feedback received during the strategy’s development made clear the linkages between health inequalities and population health work for many of our staff who are also our patients. In line with the Trust Workforce Strategy, the use of pillars focus the Inclusion strategy into these four areas  </a:t>
            </a:r>
          </a:p>
          <a:p>
            <a:r>
              <a:rPr lang="en-US" sz="1200" b="1" dirty="0">
                <a:solidFill>
                  <a:schemeClr val="accent1"/>
                </a:solidFill>
              </a:rPr>
              <a:t>1] leadership and accountability 2] Culture &amp; Communication 3] Recruitment, development and career progression 4] Health Inequalities. </a:t>
            </a:r>
          </a:p>
          <a:p>
            <a:pPr>
              <a:lnSpc>
                <a:spcPct val="100000"/>
              </a:lnSpc>
              <a:spcBef>
                <a:spcPts val="0"/>
              </a:spcBef>
            </a:pPr>
            <a:endParaRPr lang="en-US" sz="1200" dirty="0">
              <a:solidFill>
                <a:srgbClr val="0072BC"/>
              </a:solidFill>
            </a:endParaRPr>
          </a:p>
          <a:p>
            <a:pPr>
              <a:lnSpc>
                <a:spcPct val="100000"/>
              </a:lnSpc>
              <a:spcBef>
                <a:spcPts val="0"/>
              </a:spcBef>
            </a:pPr>
            <a:r>
              <a:rPr lang="en-US" sz="1200" dirty="0">
                <a:solidFill>
                  <a:schemeClr val="tx1"/>
                </a:solidFill>
              </a:rPr>
              <a:t>The four pillars align with the  six high impact actions highlighted in the NHS equality, diversity and inclusion improvement plan to address the widely-known intersectional impacts of discrimination and bias. </a:t>
            </a:r>
          </a:p>
          <a:p>
            <a:r>
              <a:rPr lang="en-US" sz="1200" dirty="0">
                <a:solidFill>
                  <a:schemeClr val="tx1"/>
                </a:solidFill>
              </a:rPr>
              <a:t>We will have a real drive to move equality and inclusion forward through new ways of working, so we can plan more inclusively and deliver services that are accessible, effective and safe, to all the communities we serve. In line with the NHS plan, the Trust is also acknowledging the protected characteristics as outlined in the Equality Act 2010 and with tailored actions which extend beyond these to positively impact a wider range of groups and individuals. The actions therefore seeks to include the Trust’s work as an Anchor institution and on health inequalities</a:t>
            </a:r>
          </a:p>
          <a:p>
            <a:r>
              <a:rPr lang="en-US" sz="1200" dirty="0">
                <a:solidFill>
                  <a:schemeClr val="tx1"/>
                </a:solidFill>
              </a:rPr>
              <a:t>Actions included are linked to those in our; Board Assurance Framework (BAF), National Staff Survey (NSS), Workforce Race Equality Standard (WRES), Workforce Disability Equality Standard (WDES), Ethnicity Pay Gap (EPG), Gender Pay Gap (GPG), Disability Pay Gap (DPG), Anti-Racism Strategy and actions.</a:t>
            </a:r>
          </a:p>
          <a:p>
            <a:endParaRPr lang="en-US" sz="1200" dirty="0">
              <a:solidFill>
                <a:schemeClr val="tx1"/>
              </a:solidFill>
            </a:endParaRPr>
          </a:p>
          <a:p>
            <a:r>
              <a:rPr lang="en-US" sz="1200" dirty="0">
                <a:solidFill>
                  <a:schemeClr val="tx1"/>
                </a:solidFill>
              </a:rPr>
              <a:t>.</a:t>
            </a:r>
          </a:p>
          <a:p>
            <a:endParaRPr lang="en-US" sz="1200" dirty="0">
              <a:solidFill>
                <a:schemeClr val="tx1"/>
              </a:solidFill>
            </a:endParaRPr>
          </a:p>
          <a:p>
            <a:endParaRPr lang="en-US" sz="1200" dirty="0">
              <a:solidFill>
                <a:schemeClr val="tx1"/>
              </a:solidFill>
            </a:endParaRPr>
          </a:p>
        </p:txBody>
      </p:sp>
      <p:pic>
        <p:nvPicPr>
          <p:cNvPr id="4" name="Picture 3" descr="A close up of a logo&#10;&#10;Description automatically generated">
            <a:extLst>
              <a:ext uri="{FF2B5EF4-FFF2-40B4-BE49-F238E27FC236}">
                <a16:creationId xmlns:a16="http://schemas.microsoft.com/office/drawing/2014/main" id="{F146428F-5C03-80CF-E625-3ED20C56449B}"/>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7093" y="5715824"/>
            <a:ext cx="1004394" cy="740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B53EBA3-B10C-5DD5-6D16-56B3E97F072C}"/>
              </a:ext>
            </a:extLst>
          </p:cNvPr>
          <p:cNvSpPr>
            <a:spLocks noChangeArrowheads="1"/>
          </p:cNvSpPr>
          <p:nvPr/>
        </p:nvSpPr>
        <p:spPr bwMode="auto">
          <a:xfrm>
            <a:off x="286247" y="57832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2" descr="cidimage002.png@01D844F7.D8401980">
            <a:extLst>
              <a:ext uri="{FF2B5EF4-FFF2-40B4-BE49-F238E27FC236}">
                <a16:creationId xmlns:a16="http://schemas.microsoft.com/office/drawing/2014/main" id="{0E168B95-C68B-3CE9-0DE6-57D11376354A}"/>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282075" y="5860569"/>
            <a:ext cx="1035721" cy="503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8149FE5-F41D-55C7-9556-54266E4B90AF}"/>
              </a:ext>
            </a:extLst>
          </p:cNvPr>
          <p:cNvPicPr>
            <a:picLocks noChangeAspect="1"/>
          </p:cNvPicPr>
          <p:nvPr/>
        </p:nvPicPr>
        <p:blipFill>
          <a:blip r:embed="rId7"/>
          <a:stretch>
            <a:fillRect/>
          </a:stretch>
        </p:blipFill>
        <p:spPr>
          <a:xfrm>
            <a:off x="3396677" y="5845377"/>
            <a:ext cx="709540" cy="431894"/>
          </a:xfrm>
          <a:prstGeom prst="rect">
            <a:avLst/>
          </a:prstGeom>
        </p:spPr>
      </p:pic>
      <p:pic>
        <p:nvPicPr>
          <p:cNvPr id="9" name="Picture 8">
            <a:extLst>
              <a:ext uri="{FF2B5EF4-FFF2-40B4-BE49-F238E27FC236}">
                <a16:creationId xmlns:a16="http://schemas.microsoft.com/office/drawing/2014/main" id="{01457EB2-9DEF-E59F-0B7E-4F4684AFBDE0}"/>
              </a:ext>
            </a:extLst>
          </p:cNvPr>
          <p:cNvPicPr>
            <a:picLocks noChangeAspect="1"/>
          </p:cNvPicPr>
          <p:nvPr/>
        </p:nvPicPr>
        <p:blipFill>
          <a:blip r:embed="rId8"/>
          <a:stretch>
            <a:fillRect/>
          </a:stretch>
        </p:blipFill>
        <p:spPr>
          <a:xfrm>
            <a:off x="1090618" y="5713645"/>
            <a:ext cx="985878" cy="634588"/>
          </a:xfrm>
          <a:prstGeom prst="rect">
            <a:avLst/>
          </a:prstGeom>
        </p:spPr>
      </p:pic>
      <p:pic>
        <p:nvPicPr>
          <p:cNvPr id="10" name="Picture 9">
            <a:extLst>
              <a:ext uri="{FF2B5EF4-FFF2-40B4-BE49-F238E27FC236}">
                <a16:creationId xmlns:a16="http://schemas.microsoft.com/office/drawing/2014/main" id="{8A2BB68F-45A8-06C9-FF16-A62A13348A35}"/>
              </a:ext>
            </a:extLst>
          </p:cNvPr>
          <p:cNvPicPr>
            <a:picLocks noChangeAspect="1"/>
          </p:cNvPicPr>
          <p:nvPr/>
        </p:nvPicPr>
        <p:blipFill>
          <a:blip r:embed="rId9"/>
          <a:stretch>
            <a:fillRect/>
          </a:stretch>
        </p:blipFill>
        <p:spPr>
          <a:xfrm>
            <a:off x="4014196" y="5450405"/>
            <a:ext cx="810795" cy="952800"/>
          </a:xfrm>
          <a:prstGeom prst="rect">
            <a:avLst/>
          </a:prstGeom>
        </p:spPr>
      </p:pic>
      <p:pic>
        <p:nvPicPr>
          <p:cNvPr id="11" name="Picture 10">
            <a:extLst>
              <a:ext uri="{FF2B5EF4-FFF2-40B4-BE49-F238E27FC236}">
                <a16:creationId xmlns:a16="http://schemas.microsoft.com/office/drawing/2014/main" id="{0C5FFC02-D7CA-3C2F-C356-D47F76BE3700}"/>
              </a:ext>
            </a:extLst>
          </p:cNvPr>
          <p:cNvPicPr>
            <a:picLocks noChangeAspect="1"/>
          </p:cNvPicPr>
          <p:nvPr/>
        </p:nvPicPr>
        <p:blipFill>
          <a:blip r:embed="rId10"/>
          <a:stretch>
            <a:fillRect/>
          </a:stretch>
        </p:blipFill>
        <p:spPr>
          <a:xfrm>
            <a:off x="4814608" y="5864097"/>
            <a:ext cx="1281369" cy="640685"/>
          </a:xfrm>
          <a:prstGeom prst="rect">
            <a:avLst/>
          </a:prstGeom>
        </p:spPr>
      </p:pic>
      <p:grpSp>
        <p:nvGrpSpPr>
          <p:cNvPr id="5" name="Group 4" descr="Care Trade UK logo Ambitious about Autism logo">
            <a:extLst>
              <a:ext uri="{FF2B5EF4-FFF2-40B4-BE49-F238E27FC236}">
                <a16:creationId xmlns:a16="http://schemas.microsoft.com/office/drawing/2014/main" id="{1A820A96-3D3D-87A7-E77A-2D69C7CF22AB}"/>
              </a:ext>
            </a:extLst>
          </p:cNvPr>
          <p:cNvGrpSpPr/>
          <p:nvPr/>
        </p:nvGrpSpPr>
        <p:grpSpPr>
          <a:xfrm>
            <a:off x="6241774" y="5767887"/>
            <a:ext cx="1550503" cy="771422"/>
            <a:chOff x="0" y="0"/>
            <a:chExt cx="2925064" cy="697870"/>
          </a:xfrm>
        </p:grpSpPr>
        <p:sp>
          <p:nvSpPr>
            <p:cNvPr id="6" name="Rectangle 5">
              <a:extLst>
                <a:ext uri="{FF2B5EF4-FFF2-40B4-BE49-F238E27FC236}">
                  <a16:creationId xmlns:a16="http://schemas.microsoft.com/office/drawing/2014/main" id="{D035DABD-AD5F-A88E-A930-E3150663E228}"/>
                </a:ext>
              </a:extLst>
            </p:cNvPr>
            <p:cNvSpPr/>
            <p:nvPr/>
          </p:nvSpPr>
          <p:spPr>
            <a:xfrm>
              <a:off x="1428242" y="471868"/>
              <a:ext cx="113068" cy="226002"/>
            </a:xfrm>
            <a:prstGeom prst="rect">
              <a:avLst/>
            </a:prstGeom>
            <a:ln>
              <a:noFill/>
            </a:ln>
          </p:spPr>
          <p:txBody>
            <a:bodyPr vert="horz" lIns="0" tIns="0" rIns="0" bIns="0" rtlCol="0">
              <a:noAutofit/>
            </a:bodyPr>
            <a:lstStyle/>
            <a:p>
              <a:pPr marL="6350" marR="38735" indent="-6350">
                <a:lnSpc>
                  <a:spcPct val="107000"/>
                </a:lnSpc>
                <a:spcAft>
                  <a:spcPts val="800"/>
                </a:spcAft>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p:txBody>
        </p:sp>
        <p:pic>
          <p:nvPicPr>
            <p:cNvPr id="12" name="Picture 11">
              <a:extLst>
                <a:ext uri="{FF2B5EF4-FFF2-40B4-BE49-F238E27FC236}">
                  <a16:creationId xmlns:a16="http://schemas.microsoft.com/office/drawing/2014/main" id="{EB5A873D-86BA-2747-602B-73C174DBE387}"/>
                </a:ext>
              </a:extLst>
            </p:cNvPr>
            <p:cNvPicPr/>
            <p:nvPr/>
          </p:nvPicPr>
          <p:blipFill>
            <a:blip r:embed="rId11"/>
            <a:stretch>
              <a:fillRect/>
            </a:stretch>
          </p:blipFill>
          <p:spPr>
            <a:xfrm>
              <a:off x="0" y="74854"/>
              <a:ext cx="1419225" cy="534429"/>
            </a:xfrm>
            <a:prstGeom prst="rect">
              <a:avLst/>
            </a:prstGeom>
          </p:spPr>
        </p:pic>
        <p:pic>
          <p:nvPicPr>
            <p:cNvPr id="13" name="Picture 12">
              <a:extLst>
                <a:ext uri="{FF2B5EF4-FFF2-40B4-BE49-F238E27FC236}">
                  <a16:creationId xmlns:a16="http://schemas.microsoft.com/office/drawing/2014/main" id="{274FAEDD-0848-8856-F145-C838190AF9B1}"/>
                </a:ext>
              </a:extLst>
            </p:cNvPr>
            <p:cNvPicPr/>
            <p:nvPr/>
          </p:nvPicPr>
          <p:blipFill>
            <a:blip r:embed="rId12"/>
            <a:stretch>
              <a:fillRect/>
            </a:stretch>
          </p:blipFill>
          <p:spPr>
            <a:xfrm>
              <a:off x="1513459" y="0"/>
              <a:ext cx="1411605" cy="609410"/>
            </a:xfrm>
            <a:prstGeom prst="rect">
              <a:avLst/>
            </a:prstGeom>
          </p:spPr>
        </p:pic>
      </p:grpSp>
    </p:spTree>
    <p:extLst>
      <p:ext uri="{BB962C8B-B14F-4D97-AF65-F5344CB8AC3E}">
        <p14:creationId xmlns:p14="http://schemas.microsoft.com/office/powerpoint/2010/main" val="423824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EF0B-7B9C-8617-6785-C72DCA54D511}"/>
              </a:ext>
            </a:extLst>
          </p:cNvPr>
          <p:cNvSpPr>
            <a:spLocks noGrp="1"/>
          </p:cNvSpPr>
          <p:nvPr>
            <p:ph type="title"/>
          </p:nvPr>
        </p:nvSpPr>
        <p:spPr>
          <a:xfrm>
            <a:off x="237507" y="1028720"/>
            <a:ext cx="3481255" cy="381301"/>
          </a:xfrm>
        </p:spPr>
        <p:txBody>
          <a:bodyPr>
            <a:normAutofit/>
          </a:bodyPr>
          <a:lstStyle/>
          <a:p>
            <a:r>
              <a:rPr lang="en-US" sz="1800" dirty="0">
                <a:solidFill>
                  <a:schemeClr val="tx1">
                    <a:lumMod val="65000"/>
                    <a:lumOff val="35000"/>
                  </a:schemeClr>
                </a:solidFill>
              </a:rPr>
              <a:t>Some of Our EDI Highlights </a:t>
            </a:r>
          </a:p>
        </p:txBody>
      </p:sp>
      <p:sp>
        <p:nvSpPr>
          <p:cNvPr id="3" name="Text Placeholder 2">
            <a:extLst>
              <a:ext uri="{FF2B5EF4-FFF2-40B4-BE49-F238E27FC236}">
                <a16:creationId xmlns:a16="http://schemas.microsoft.com/office/drawing/2014/main" id="{33F22320-114A-1AC0-6881-228656CA9817}"/>
              </a:ext>
            </a:extLst>
          </p:cNvPr>
          <p:cNvSpPr>
            <a:spLocks noGrp="1"/>
          </p:cNvSpPr>
          <p:nvPr>
            <p:ph type="body" idx="1"/>
          </p:nvPr>
        </p:nvSpPr>
        <p:spPr>
          <a:xfrm>
            <a:off x="237507" y="1519422"/>
            <a:ext cx="7596316" cy="5374807"/>
          </a:xfrm>
        </p:spPr>
        <p:txBody>
          <a:bodyPr>
            <a:normAutofit fontScale="25000" lnSpcReduction="20000"/>
          </a:bodyPr>
          <a:lstStyle/>
          <a:p>
            <a:pPr>
              <a:lnSpc>
                <a:spcPct val="120000"/>
              </a:lnSpc>
            </a:pPr>
            <a:r>
              <a:rPr lang="en-GB" sz="4400" dirty="0">
                <a:solidFill>
                  <a:schemeClr val="tx1"/>
                </a:solidFill>
                <a:effectLst/>
                <a:latin typeface="ArialMT"/>
              </a:rPr>
              <a:t>We have collaborated with staff networks and staff to produce a mission statement for our staff, which outlines the Trust's culture, values and ethics. It aims to inspire employees to participate and contribute towards achieving the vision of providing equal experiences and opportunities for all staff members across the organisation. </a:t>
            </a:r>
            <a:endParaRPr lang="en-GB" sz="4400" dirty="0">
              <a:solidFill>
                <a:schemeClr val="tx1"/>
              </a:solidFill>
              <a:latin typeface="ArialMT"/>
            </a:endParaRPr>
          </a:p>
          <a:p>
            <a:pPr>
              <a:lnSpc>
                <a:spcPct val="120000"/>
              </a:lnSpc>
            </a:pPr>
            <a:r>
              <a:rPr lang="en-GB" sz="4400" dirty="0">
                <a:solidFill>
                  <a:schemeClr val="tx1"/>
                </a:solidFill>
                <a:effectLst/>
                <a:latin typeface="ArialMT"/>
              </a:rPr>
              <a:t>Workforce Race Equality Standard (WRES) - Improvements seen in most indicators</a:t>
            </a:r>
            <a:r>
              <a:rPr lang="en-GB" sz="4400" dirty="0">
                <a:solidFill>
                  <a:schemeClr val="tx1"/>
                </a:solidFill>
                <a:latin typeface="ArialMT"/>
              </a:rPr>
              <a:t>,</a:t>
            </a:r>
            <a:r>
              <a:rPr lang="en-GB" sz="4400" dirty="0">
                <a:solidFill>
                  <a:schemeClr val="tx1"/>
                </a:solidFill>
                <a:effectLst/>
                <a:latin typeface="ArialMT"/>
              </a:rPr>
              <a:t> for example improvement and equity in WRES indicator 3 &amp; 4, but disparities persist around access to training, progression, and experiences of bullying, harassment and discrimination for ethnically diverse colleagues. Next steps focus on becoming an anti-racist organisation through systems changes, accountability, and engagement. </a:t>
            </a:r>
            <a:endParaRPr lang="en-GB" sz="4400" dirty="0">
              <a:solidFill>
                <a:schemeClr val="tx1"/>
              </a:solidFill>
              <a:effectLst/>
              <a:latin typeface="SymbolMT"/>
            </a:endParaRPr>
          </a:p>
          <a:p>
            <a:pPr>
              <a:lnSpc>
                <a:spcPct val="120000"/>
              </a:lnSpc>
            </a:pPr>
            <a:r>
              <a:rPr lang="en-GB" sz="4400" dirty="0">
                <a:solidFill>
                  <a:schemeClr val="tx1"/>
                </a:solidFill>
                <a:effectLst/>
                <a:latin typeface="ArialMT"/>
              </a:rPr>
              <a:t>Workforce Disability Equality Standard (WDES) - Mostly improvements, but issues remain around sharing of protected characteristics, bullying/harassment, feeling valued, and coming to work when feeling unwell. Next steps are increasing sharing of protected characteristics, addressing perception of managers pressuring disabled colleagues to work when unwell, and reducing harassment. </a:t>
            </a:r>
            <a:endParaRPr lang="en-GB" sz="4400" dirty="0">
              <a:solidFill>
                <a:schemeClr val="tx1"/>
              </a:solidFill>
              <a:latin typeface="SymbolMT"/>
            </a:endParaRPr>
          </a:p>
          <a:p>
            <a:pPr>
              <a:lnSpc>
                <a:spcPct val="120000"/>
              </a:lnSpc>
            </a:pPr>
            <a:r>
              <a:rPr lang="en-GB" sz="4400" dirty="0">
                <a:solidFill>
                  <a:schemeClr val="tx1"/>
                </a:solidFill>
                <a:effectLst/>
                <a:latin typeface="ArialMT"/>
              </a:rPr>
              <a:t>Ethnicity Pay Gap - Actions proposed involve inclusive recruitment, pay reviews, talent development, flexible working, and engagement. Recommend exploring intersectionality (how people’s social identities overlap, i.e. gender, race, disability compounding experiences), and getting statistician input. </a:t>
            </a:r>
            <a:endParaRPr lang="en-GB" sz="4400" dirty="0">
              <a:solidFill>
                <a:schemeClr val="tx1"/>
              </a:solidFill>
              <a:effectLst/>
              <a:latin typeface="SymbolMT"/>
            </a:endParaRPr>
          </a:p>
          <a:p>
            <a:pPr>
              <a:lnSpc>
                <a:spcPct val="120000"/>
              </a:lnSpc>
            </a:pPr>
            <a:r>
              <a:rPr lang="en-GB" sz="4400" dirty="0">
                <a:solidFill>
                  <a:schemeClr val="tx1"/>
                </a:solidFill>
                <a:effectLst/>
                <a:latin typeface="ArialMT"/>
              </a:rPr>
              <a:t>Gender Pay Gap - </a:t>
            </a:r>
            <a:r>
              <a:rPr lang="en-GB" sz="4400" dirty="0">
                <a:solidFill>
                  <a:schemeClr val="tx1"/>
                </a:solidFill>
                <a:latin typeface="ArialMT"/>
              </a:rPr>
              <a:t>I</a:t>
            </a:r>
            <a:r>
              <a:rPr lang="en-GB" sz="4400" dirty="0">
                <a:solidFill>
                  <a:schemeClr val="tx1"/>
                </a:solidFill>
                <a:effectLst/>
                <a:latin typeface="ArialMT"/>
              </a:rPr>
              <a:t>nclusive recruitment, progression support, flexible working, engagement, data analysis. Highlight opportunities through apprenticeships, internal promotion, development of a women's network. </a:t>
            </a:r>
            <a:endParaRPr lang="en-GB" sz="4400" dirty="0">
              <a:solidFill>
                <a:schemeClr val="tx1"/>
              </a:solidFill>
              <a:effectLst/>
              <a:latin typeface="SymbolMT"/>
            </a:endParaRPr>
          </a:p>
          <a:p>
            <a:pPr>
              <a:lnSpc>
                <a:spcPct val="120000"/>
              </a:lnSpc>
            </a:pPr>
            <a:r>
              <a:rPr lang="en-GB" sz="4400" dirty="0">
                <a:solidFill>
                  <a:schemeClr val="tx1"/>
                </a:solidFill>
                <a:effectLst/>
                <a:latin typeface="ArialMT"/>
              </a:rPr>
              <a:t>Disability Pay Gap - Actions include progression support, sharing of protected characteristics drive. Extra focus on maintaining status as a Disability Confident Leader and progressing our reasonable adjustments and neurodiversity work. </a:t>
            </a:r>
            <a:endParaRPr lang="en-GB" sz="4400" dirty="0">
              <a:solidFill>
                <a:schemeClr val="tx1"/>
              </a:solidFill>
              <a:effectLst/>
              <a:latin typeface="SymbolMT"/>
            </a:endParaRPr>
          </a:p>
          <a:p>
            <a:pPr>
              <a:lnSpc>
                <a:spcPct val="120000"/>
              </a:lnSpc>
            </a:pPr>
            <a:r>
              <a:rPr lang="en-GB" sz="4400" dirty="0">
                <a:solidFill>
                  <a:schemeClr val="tx1"/>
                </a:solidFill>
                <a:effectLst/>
                <a:latin typeface="ArialMT"/>
              </a:rPr>
              <a:t>Anti-Racism Strategy – Action statement co-produced. Three priority areas identified around disparities in outcomes, access, experiences. Activities to be developed for each area through five separate Executive led workstreams. Emphasis on community engagement, co-production, accountability and evaluation. </a:t>
            </a:r>
            <a:endParaRPr lang="en-GB" sz="4400" dirty="0">
              <a:solidFill>
                <a:schemeClr val="tx1"/>
              </a:solidFill>
              <a:effectLst/>
              <a:latin typeface="SymbolMT"/>
            </a:endParaRPr>
          </a:p>
          <a:p>
            <a:r>
              <a:rPr lang="en-GB" sz="4400" dirty="0">
                <a:solidFill>
                  <a:schemeClr val="tx1"/>
                </a:solidFill>
                <a:effectLst/>
                <a:latin typeface="ArialMT"/>
              </a:rPr>
              <a:t>. </a:t>
            </a:r>
            <a:endParaRPr lang="en-GB" sz="4400" dirty="0">
              <a:solidFill>
                <a:schemeClr val="tx1"/>
              </a:solidFill>
              <a:effectLst/>
              <a:latin typeface="SymbolMT"/>
            </a:endParaRPr>
          </a:p>
          <a:p>
            <a:endParaRPr lang="en-US" dirty="0"/>
          </a:p>
        </p:txBody>
      </p:sp>
      <p:pic>
        <p:nvPicPr>
          <p:cNvPr id="7" name="Picture 6" descr="Whittington Health logo with a black cat">
            <a:extLst>
              <a:ext uri="{FF2B5EF4-FFF2-40B4-BE49-F238E27FC236}">
                <a16:creationId xmlns:a16="http://schemas.microsoft.com/office/drawing/2014/main" id="{25C79462-AC6E-0EBB-1BD6-572924007982}"/>
              </a:ext>
            </a:extLst>
          </p:cNvPr>
          <p:cNvPicPr>
            <a:picLocks noChangeAspect="1"/>
          </p:cNvPicPr>
          <p:nvPr/>
        </p:nvPicPr>
        <p:blipFill>
          <a:blip r:embed="rId2"/>
          <a:stretch>
            <a:fillRect/>
          </a:stretch>
        </p:blipFill>
        <p:spPr>
          <a:xfrm>
            <a:off x="7833823" y="4061360"/>
            <a:ext cx="1072670" cy="2015723"/>
          </a:xfrm>
          <a:prstGeom prst="rect">
            <a:avLst/>
          </a:prstGeom>
        </p:spPr>
      </p:pic>
      <p:pic>
        <p:nvPicPr>
          <p:cNvPr id="4" name="Picture 3" descr="A close up of a logo&#10;&#10;Description automatically generated">
            <a:extLst>
              <a:ext uri="{FF2B5EF4-FFF2-40B4-BE49-F238E27FC236}">
                <a16:creationId xmlns:a16="http://schemas.microsoft.com/office/drawing/2014/main" id="{BC74051F-D0BF-2228-6C7F-52986EB7E0B0}"/>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354132" y="172871"/>
            <a:ext cx="1012286" cy="74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31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D2A0-DF50-196C-3FFE-99E817A3497A}"/>
              </a:ext>
            </a:extLst>
          </p:cNvPr>
          <p:cNvSpPr txBox="1">
            <a:spLocks/>
          </p:cNvSpPr>
          <p:nvPr/>
        </p:nvSpPr>
        <p:spPr>
          <a:xfrm>
            <a:off x="134990" y="825971"/>
            <a:ext cx="5693134" cy="66079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b="1" i="0" kern="1200">
                <a:solidFill>
                  <a:srgbClr val="768D99"/>
                </a:solidFill>
                <a:latin typeface="Arial" panose="020B0604020202020204" pitchFamily="34" charset="0"/>
                <a:ea typeface="+mj-ea"/>
                <a:cs typeface="Arial" panose="020B0604020202020204" pitchFamily="34" charset="0"/>
              </a:defRPr>
            </a:lvl1pPr>
          </a:lstStyle>
          <a:p>
            <a:endParaRPr lang="en-US" dirty="0"/>
          </a:p>
        </p:txBody>
      </p:sp>
      <p:pic>
        <p:nvPicPr>
          <p:cNvPr id="9" name="Picture 8" descr="Several blue papers with text&#10;&#10;Description automatically generated">
            <a:extLst>
              <a:ext uri="{FF2B5EF4-FFF2-40B4-BE49-F238E27FC236}">
                <a16:creationId xmlns:a16="http://schemas.microsoft.com/office/drawing/2014/main" id="{31FFEE2A-B08C-355D-4E71-0745F226F813}"/>
              </a:ext>
            </a:extLst>
          </p:cNvPr>
          <p:cNvPicPr>
            <a:picLocks noChangeAspect="1"/>
          </p:cNvPicPr>
          <p:nvPr/>
        </p:nvPicPr>
        <p:blipFill>
          <a:blip r:embed="rId3"/>
          <a:stretch>
            <a:fillRect/>
          </a:stretch>
        </p:blipFill>
        <p:spPr>
          <a:xfrm>
            <a:off x="2191081" y="1696170"/>
            <a:ext cx="6889750" cy="4285529"/>
          </a:xfrm>
          <a:prstGeom prst="rect">
            <a:avLst/>
          </a:prstGeom>
        </p:spPr>
      </p:pic>
      <p:sp>
        <p:nvSpPr>
          <p:cNvPr id="10" name="TextBox 9">
            <a:extLst>
              <a:ext uri="{FF2B5EF4-FFF2-40B4-BE49-F238E27FC236}">
                <a16:creationId xmlns:a16="http://schemas.microsoft.com/office/drawing/2014/main" id="{8C3A7515-A5A8-0379-1FCB-4054B8BE2414}"/>
              </a:ext>
            </a:extLst>
          </p:cNvPr>
          <p:cNvSpPr txBox="1"/>
          <p:nvPr/>
        </p:nvSpPr>
        <p:spPr>
          <a:xfrm>
            <a:off x="2209800" y="1342162"/>
            <a:ext cx="5172766" cy="369332"/>
          </a:xfrm>
          <a:prstGeom prst="rect">
            <a:avLst/>
          </a:prstGeom>
          <a:noFill/>
        </p:spPr>
        <p:txBody>
          <a:bodyPr wrap="square" rtlCol="0">
            <a:spAutoFit/>
          </a:bodyPr>
          <a:lstStyle/>
          <a:p>
            <a:r>
              <a:rPr lang="en-US" dirty="0">
                <a:solidFill>
                  <a:srgbClr val="0070C0"/>
                </a:solidFill>
              </a:rPr>
              <a:t>NHSE Six High Impact Actions - </a:t>
            </a:r>
            <a:endParaRPr lang="en-US" dirty="0">
              <a:solidFill>
                <a:schemeClr val="tx1">
                  <a:lumMod val="65000"/>
                  <a:lumOff val="35000"/>
                </a:schemeClr>
              </a:solidFill>
            </a:endParaRPr>
          </a:p>
        </p:txBody>
      </p:sp>
      <p:sp>
        <p:nvSpPr>
          <p:cNvPr id="12" name="TextBox 11">
            <a:extLst>
              <a:ext uri="{FF2B5EF4-FFF2-40B4-BE49-F238E27FC236}">
                <a16:creationId xmlns:a16="http://schemas.microsoft.com/office/drawing/2014/main" id="{0D3AAEE4-D4BC-ADDC-881F-B1622092749A}"/>
              </a:ext>
            </a:extLst>
          </p:cNvPr>
          <p:cNvSpPr txBox="1"/>
          <p:nvPr/>
        </p:nvSpPr>
        <p:spPr>
          <a:xfrm>
            <a:off x="44450" y="2176766"/>
            <a:ext cx="2146631" cy="1846659"/>
          </a:xfrm>
          <a:prstGeom prst="rect">
            <a:avLst/>
          </a:prstGeom>
          <a:solidFill>
            <a:srgbClr val="422C88"/>
          </a:solidFill>
        </p:spPr>
        <p:txBody>
          <a:bodyPr wrap="square">
            <a:spAutoFit/>
          </a:bodyPr>
          <a:lstStyle/>
          <a:p>
            <a:r>
              <a:rPr lang="en-GB" sz="1600" b="0" i="0" dirty="0">
                <a:solidFill>
                  <a:schemeClr val="bg1"/>
                </a:solidFill>
                <a:effectLst/>
                <a:latin typeface="Inter"/>
              </a:rPr>
              <a:t>T</a:t>
            </a:r>
            <a:r>
              <a:rPr lang="en-GB" sz="1400" b="0" i="0" dirty="0">
                <a:solidFill>
                  <a:schemeClr val="bg1"/>
                </a:solidFill>
                <a:effectLst/>
                <a:latin typeface="Inter"/>
              </a:rPr>
              <a:t>he NHS Equality Diversity &amp; Improvement Plan aims to enhance workforce diversity, foster inclusion, and reduce discrimination across the NHS workforce in England through six high-impact actions.</a:t>
            </a:r>
            <a:endParaRPr lang="en-US" sz="1400" dirty="0">
              <a:solidFill>
                <a:schemeClr val="bg1"/>
              </a:solidFill>
            </a:endParaRPr>
          </a:p>
        </p:txBody>
      </p:sp>
      <p:pic>
        <p:nvPicPr>
          <p:cNvPr id="3073" name="Picture 1" descr="page7image66878080">
            <a:extLst>
              <a:ext uri="{FF2B5EF4-FFF2-40B4-BE49-F238E27FC236}">
                <a16:creationId xmlns:a16="http://schemas.microsoft.com/office/drawing/2014/main" id="{AE3EE30E-D017-21BB-A911-D2593C1AA7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ge7image66867328">
            <a:extLst>
              <a:ext uri="{FF2B5EF4-FFF2-40B4-BE49-F238E27FC236}">
                <a16:creationId xmlns:a16="http://schemas.microsoft.com/office/drawing/2014/main" id="{FB0C1DC9-443E-C182-9C28-6674F0CB6C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40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7image66870976">
            <a:extLst>
              <a:ext uri="{FF2B5EF4-FFF2-40B4-BE49-F238E27FC236}">
                <a16:creationId xmlns:a16="http://schemas.microsoft.com/office/drawing/2014/main" id="{E69657D1-2210-3C89-1EE7-FBA242BEAF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65430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age7image66863488">
            <a:extLst>
              <a:ext uri="{FF2B5EF4-FFF2-40B4-BE49-F238E27FC236}">
                <a16:creationId xmlns:a16="http://schemas.microsoft.com/office/drawing/2014/main" id="{E27601B1-3ABF-6D36-74F7-963AE22476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46100" cy="50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ge7image66870400">
            <a:extLst>
              <a:ext uri="{FF2B5EF4-FFF2-40B4-BE49-F238E27FC236}">
                <a16:creationId xmlns:a16="http://schemas.microsoft.com/office/drawing/2014/main" id="{12E7DDFF-1D99-A02C-C014-91C40A40AA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191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page7image66872896">
            <a:extLst>
              <a:ext uri="{FF2B5EF4-FFF2-40B4-BE49-F238E27FC236}">
                <a16:creationId xmlns:a16="http://schemas.microsoft.com/office/drawing/2014/main" id="{6F56AA80-F6FA-E247-EF5B-4F8A9FF36D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667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age7image66865984">
            <a:extLst>
              <a:ext uri="{FF2B5EF4-FFF2-40B4-BE49-F238E27FC236}">
                <a16:creationId xmlns:a16="http://schemas.microsoft.com/office/drawing/2014/main" id="{4552709D-0417-85E4-8F32-7051E177E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page7image66872704">
            <a:extLst>
              <a:ext uri="{FF2B5EF4-FFF2-40B4-BE49-F238E27FC236}">
                <a16:creationId xmlns:a16="http://schemas.microsoft.com/office/drawing/2014/main" id="{B595EC25-6AA4-C919-2227-8C4AEF280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age7image66874624">
            <a:extLst>
              <a:ext uri="{FF2B5EF4-FFF2-40B4-BE49-F238E27FC236}">
                <a16:creationId xmlns:a16="http://schemas.microsoft.com/office/drawing/2014/main" id="{31B6C368-F21B-DB15-8D9C-E62862A3CA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667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page7image66873280">
            <a:extLst>
              <a:ext uri="{FF2B5EF4-FFF2-40B4-BE49-F238E27FC236}">
                <a16:creationId xmlns:a16="http://schemas.microsoft.com/office/drawing/2014/main" id="{37927CA7-50F8-FEA9-3963-D32A162CC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age7image66863872">
            <a:extLst>
              <a:ext uri="{FF2B5EF4-FFF2-40B4-BE49-F238E27FC236}">
                <a16:creationId xmlns:a16="http://schemas.microsoft.com/office/drawing/2014/main" id="{2BE0F2FC-7070-FFF0-3038-164857ACBD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0" cy="12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ED8574-FBEB-32A0-0F51-4674A5D46F37}"/>
              </a:ext>
            </a:extLst>
          </p:cNvPr>
          <p:cNvSpPr txBox="1"/>
          <p:nvPr/>
        </p:nvSpPr>
        <p:spPr>
          <a:xfrm>
            <a:off x="2209800" y="5944881"/>
            <a:ext cx="3700676" cy="246221"/>
          </a:xfrm>
          <a:prstGeom prst="rect">
            <a:avLst/>
          </a:prstGeom>
          <a:noFill/>
        </p:spPr>
        <p:txBody>
          <a:bodyPr wrap="square" rtlCol="0">
            <a:spAutoFit/>
          </a:bodyPr>
          <a:lstStyle/>
          <a:p>
            <a:r>
              <a:rPr lang="en-GB" sz="10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10"/>
              </a:rPr>
              <a:t>NHS equality, diversity, and inclusion improvement plan</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94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D2A0-DF50-196C-3FFE-99E817A3497A}"/>
              </a:ext>
            </a:extLst>
          </p:cNvPr>
          <p:cNvSpPr txBox="1">
            <a:spLocks/>
          </p:cNvSpPr>
          <p:nvPr/>
        </p:nvSpPr>
        <p:spPr>
          <a:xfrm>
            <a:off x="190831" y="1035375"/>
            <a:ext cx="5693134" cy="66079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b="1" i="0" kern="1200">
                <a:solidFill>
                  <a:srgbClr val="768D99"/>
                </a:solidFill>
                <a:latin typeface="Arial" panose="020B0604020202020204" pitchFamily="34" charset="0"/>
                <a:ea typeface="+mj-ea"/>
                <a:cs typeface="Arial" panose="020B0604020202020204" pitchFamily="34" charset="0"/>
              </a:defRPr>
            </a:lvl1pPr>
          </a:lstStyle>
          <a:p>
            <a:endParaRPr lang="en-US" dirty="0"/>
          </a:p>
        </p:txBody>
      </p:sp>
      <p:sp>
        <p:nvSpPr>
          <p:cNvPr id="3" name="Subtitle 2">
            <a:extLst>
              <a:ext uri="{FF2B5EF4-FFF2-40B4-BE49-F238E27FC236}">
                <a16:creationId xmlns:a16="http://schemas.microsoft.com/office/drawing/2014/main" id="{F4A1749A-0031-C0EF-C64A-5106A5CC7053}"/>
              </a:ext>
            </a:extLst>
          </p:cNvPr>
          <p:cNvSpPr txBox="1">
            <a:spLocks/>
          </p:cNvSpPr>
          <p:nvPr/>
        </p:nvSpPr>
        <p:spPr>
          <a:xfrm>
            <a:off x="278292" y="2895155"/>
            <a:ext cx="8444285" cy="29393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768D9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200" dirty="0">
              <a:solidFill>
                <a:schemeClr val="tx1"/>
              </a:solidFill>
            </a:endParaRPr>
          </a:p>
        </p:txBody>
      </p:sp>
      <p:sp>
        <p:nvSpPr>
          <p:cNvPr id="5" name="TextBox 4">
            <a:extLst>
              <a:ext uri="{FF2B5EF4-FFF2-40B4-BE49-F238E27FC236}">
                <a16:creationId xmlns:a16="http://schemas.microsoft.com/office/drawing/2014/main" id="{4B215942-C378-4875-D75D-760F4B27BFCF}"/>
              </a:ext>
            </a:extLst>
          </p:cNvPr>
          <p:cNvSpPr txBox="1"/>
          <p:nvPr/>
        </p:nvSpPr>
        <p:spPr>
          <a:xfrm>
            <a:off x="135167" y="974066"/>
            <a:ext cx="8587410" cy="677108"/>
          </a:xfrm>
          <a:prstGeom prst="rect">
            <a:avLst/>
          </a:prstGeom>
          <a:noFill/>
        </p:spPr>
        <p:txBody>
          <a:bodyPr wrap="square">
            <a:spAutoFit/>
          </a:bodyPr>
          <a:lstStyle/>
          <a:p>
            <a:pPr algn="l" fontAlgn="base"/>
            <a:r>
              <a:rPr lang="en-GB" sz="1400" b="1" i="0" u="none" strike="noStrike" dirty="0">
                <a:effectLst/>
                <a:latin typeface="Arial" panose="020B0604020202020204" pitchFamily="34" charset="0"/>
                <a:cs typeface="Arial" panose="020B0604020202020204" pitchFamily="34" charset="0"/>
              </a:rPr>
              <a:t>High impact action 1</a:t>
            </a:r>
            <a:r>
              <a:rPr lang="en-GB" sz="1400" b="1" dirty="0">
                <a:latin typeface="Arial" panose="020B0604020202020204" pitchFamily="34" charset="0"/>
                <a:cs typeface="Arial" panose="020B0604020202020204" pitchFamily="34" charset="0"/>
              </a:rPr>
              <a:t> </a:t>
            </a:r>
            <a:r>
              <a:rPr lang="en-GB" sz="1200" b="1" i="0" u="none" strike="noStrike" dirty="0">
                <a:solidFill>
                  <a:schemeClr val="accent1"/>
                </a:solidFill>
                <a:effectLst/>
                <a:latin typeface="Arial" panose="020B0604020202020204" pitchFamily="34" charset="0"/>
                <a:cs typeface="Arial" panose="020B0604020202020204" pitchFamily="34" charset="0"/>
              </a:rPr>
              <a:t>[ PILLAR: Leadership and Accountability ]</a:t>
            </a:r>
          </a:p>
          <a:p>
            <a:pPr algn="l" fontAlgn="base"/>
            <a:r>
              <a:rPr lang="en-GB" sz="1200" i="0" u="none" strike="noStrike" dirty="0">
                <a:solidFill>
                  <a:srgbClr val="202A30"/>
                </a:solidFill>
                <a:effectLst/>
                <a:latin typeface="Arial" panose="020B0604020202020204" pitchFamily="34" charset="0"/>
                <a:cs typeface="Arial" panose="020B0604020202020204" pitchFamily="34" charset="0"/>
              </a:rPr>
              <a:t>Chief executives, chairs and board members must have specific and measurable EDI objectives to which they will be individually and collectively accountable.</a:t>
            </a:r>
          </a:p>
        </p:txBody>
      </p:sp>
      <p:sp>
        <p:nvSpPr>
          <p:cNvPr id="8" name="TextBox 7">
            <a:extLst>
              <a:ext uri="{FF2B5EF4-FFF2-40B4-BE49-F238E27FC236}">
                <a16:creationId xmlns:a16="http://schemas.microsoft.com/office/drawing/2014/main" id="{FD37809C-13E9-A303-8B1D-D17250A3E5C4}"/>
              </a:ext>
            </a:extLst>
          </p:cNvPr>
          <p:cNvSpPr txBox="1"/>
          <p:nvPr/>
        </p:nvSpPr>
        <p:spPr>
          <a:xfrm>
            <a:off x="135168" y="2124812"/>
            <a:ext cx="8730535" cy="1200329"/>
          </a:xfrm>
          <a:prstGeom prst="rect">
            <a:avLst/>
          </a:prstGeom>
          <a:noFill/>
        </p:spPr>
        <p:txBody>
          <a:bodyPr wrap="square">
            <a:spAutoFit/>
          </a:bodyPr>
          <a:lstStyle/>
          <a:p>
            <a:r>
              <a:rPr lang="en-GB" sz="1200" b="1" dirty="0">
                <a:solidFill>
                  <a:schemeClr val="accent1"/>
                </a:solidFill>
                <a:effectLst/>
                <a:latin typeface="Arial" panose="020B0604020202020204" pitchFamily="34" charset="0"/>
              </a:rPr>
              <a:t>Actions: </a:t>
            </a:r>
            <a:endParaRPr lang="en-GB" sz="1200" b="1" dirty="0">
              <a:solidFill>
                <a:schemeClr val="accent1"/>
              </a:solidFill>
              <a:effectLst/>
            </a:endParaRPr>
          </a:p>
          <a:p>
            <a:pPr marL="171450" indent="-171450">
              <a:buFont typeface="Arial" panose="020B0604020202020204" pitchFamily="34" charset="0"/>
              <a:buChar char="•"/>
            </a:pPr>
            <a:r>
              <a:rPr lang="en-GB" sz="1050" dirty="0">
                <a:effectLst/>
                <a:latin typeface="ArialMT"/>
              </a:rPr>
              <a:t>Every board and executive team member must have EDI objectives that are specific, measurable, achievable, relevant, and timebound (SMART) and be assessed against these as part of their annual appraisal process (by March 2024). </a:t>
            </a:r>
          </a:p>
          <a:p>
            <a:pPr marL="171450" indent="-171450">
              <a:buFont typeface="Arial" panose="020B0604020202020204" pitchFamily="34" charset="0"/>
              <a:buChar char="•"/>
            </a:pPr>
            <a:r>
              <a:rPr lang="en-GB" sz="1050" dirty="0">
                <a:effectLst/>
                <a:latin typeface="ArialMT"/>
              </a:rPr>
              <a:t>Board members should demonstrate how organisational data and lived experience have been used to improve culture (by March 2025).</a:t>
            </a:r>
          </a:p>
          <a:p>
            <a:pPr marL="171450" indent="-171450">
              <a:buFont typeface="Arial" panose="020B0604020202020204" pitchFamily="34" charset="0"/>
              <a:buChar char="•"/>
            </a:pPr>
            <a:r>
              <a:rPr lang="en-GB" sz="1050" dirty="0">
                <a:latin typeface="ArialMT"/>
              </a:rPr>
              <a:t>NHS boards must review relevant data to establish</a:t>
            </a:r>
            <a:r>
              <a:rPr lang="en-GB" sz="1050" dirty="0">
                <a:effectLst/>
                <a:latin typeface="ArialMT"/>
              </a:rPr>
              <a:t> </a:t>
            </a:r>
            <a:endParaRPr lang="en-GB" sz="1050" dirty="0">
              <a:latin typeface="ArialMT"/>
            </a:endParaRPr>
          </a:p>
          <a:p>
            <a:r>
              <a:rPr lang="en-GB" sz="1800" dirty="0">
                <a:solidFill>
                  <a:srgbClr val="FFFFFF"/>
                </a:solidFill>
                <a:effectLst/>
                <a:latin typeface="ArialMT"/>
              </a:rPr>
              <a:t>(by March 2024).</a:t>
            </a:r>
          </a:p>
        </p:txBody>
      </p:sp>
      <p:sp>
        <p:nvSpPr>
          <p:cNvPr id="12" name="TextBox 11">
            <a:extLst>
              <a:ext uri="{FF2B5EF4-FFF2-40B4-BE49-F238E27FC236}">
                <a16:creationId xmlns:a16="http://schemas.microsoft.com/office/drawing/2014/main" id="{F6818301-6EE0-61CD-FEE1-F04BF2265CF7}"/>
              </a:ext>
            </a:extLst>
          </p:cNvPr>
          <p:cNvSpPr txBox="1"/>
          <p:nvPr/>
        </p:nvSpPr>
        <p:spPr>
          <a:xfrm>
            <a:off x="135166" y="3456239"/>
            <a:ext cx="4677866" cy="3139321"/>
          </a:xfrm>
          <a:prstGeom prst="rect">
            <a:avLst/>
          </a:prstGeom>
          <a:noFill/>
        </p:spPr>
        <p:txBody>
          <a:bodyPr wrap="square" rtlCol="0">
            <a:spAutoFit/>
          </a:bodyPr>
          <a:lstStyle/>
          <a:p>
            <a:pPr marL="171450" indent="-171450">
              <a:buFont typeface="Wingdings" pitchFamily="2" charset="2"/>
              <a:buChar char="§"/>
            </a:pPr>
            <a:r>
              <a:rPr lang="en-GB" sz="900" dirty="0">
                <a:latin typeface="Arial" panose="020B0604020202020204" pitchFamily="34" charset="0"/>
                <a:cs typeface="Arial" panose="020B0604020202020204" pitchFamily="34" charset="0"/>
              </a:rPr>
              <a:t>There is a Trust Board member's anti-racism action statement. </a:t>
            </a:r>
          </a:p>
          <a:p>
            <a:pPr marL="171450" indent="-171450">
              <a:buFont typeface="Wingdings" pitchFamily="2" charset="2"/>
              <a:buChar char="§"/>
            </a:pPr>
            <a:r>
              <a:rPr lang="en-GB" sz="900" dirty="0">
                <a:latin typeface="Arial" panose="020B0604020202020204" pitchFamily="34" charset="0"/>
                <a:cs typeface="Arial" panose="020B0604020202020204" pitchFamily="34" charset="0"/>
              </a:rPr>
              <a:t>Our board members have disclosed their protected characteristics to support greater transparency of our diverse leadership.</a:t>
            </a:r>
          </a:p>
          <a:p>
            <a:pPr marL="171450" indent="-171450">
              <a:buFont typeface="Wingdings" pitchFamily="2" charset="2"/>
              <a:buChar char="§"/>
            </a:pPr>
            <a:r>
              <a:rPr lang="en-GB" sz="900" dirty="0">
                <a:latin typeface="Arial" panose="020B0604020202020204" pitchFamily="34" charset="0"/>
                <a:cs typeface="Arial" panose="020B0604020202020204" pitchFamily="34" charset="0"/>
              </a:rPr>
              <a:t>Members of the board have undergone the WRES Expert/Kings Fund Allyship programme</a:t>
            </a:r>
          </a:p>
          <a:p>
            <a:pPr marL="171450" indent="-171450">
              <a:buFont typeface="Wingdings" pitchFamily="2" charset="2"/>
              <a:buChar char="§"/>
            </a:pPr>
            <a:r>
              <a:rPr lang="en-GB" sz="900" dirty="0">
                <a:latin typeface="Arial" panose="020B0604020202020204" pitchFamily="34" charset="0"/>
                <a:cs typeface="Arial" panose="020B0604020202020204" pitchFamily="34" charset="0"/>
              </a:rPr>
              <a:t>Executives are leading a workstream in response to the staff survey, using a 'You Say</a:t>
            </a:r>
            <a:r>
              <a:rPr lang="en-GB" sz="900" dirty="0">
                <a:solidFill>
                  <a:srgbClr val="FF0000"/>
                </a:solidFill>
                <a:latin typeface="Arial" panose="020B0604020202020204" pitchFamily="34" charset="0"/>
                <a:cs typeface="Arial" panose="020B0604020202020204" pitchFamily="34" charset="0"/>
              </a:rPr>
              <a:t>,</a:t>
            </a:r>
            <a:r>
              <a:rPr lang="en-GB" sz="900" dirty="0">
                <a:latin typeface="Arial" panose="020B0604020202020204" pitchFamily="34" charset="0"/>
                <a:cs typeface="Arial" panose="020B0604020202020204" pitchFamily="34" charset="0"/>
              </a:rPr>
              <a:t> We Did' approach</a:t>
            </a:r>
          </a:p>
          <a:p>
            <a:pPr marL="171450" indent="-171450">
              <a:buFont typeface="Wingdings" pitchFamily="2" charset="2"/>
              <a:buChar char="§"/>
            </a:pPr>
            <a:r>
              <a:rPr lang="en-GB" sz="900" dirty="0">
                <a:latin typeface="Arial" panose="020B0604020202020204" pitchFamily="34" charset="0"/>
                <a:cs typeface="Arial" panose="020B0604020202020204" pitchFamily="34" charset="0"/>
              </a:rPr>
              <a:t>Executive lead sponsors in place for each of our staff equality networks</a:t>
            </a:r>
          </a:p>
          <a:p>
            <a:pPr marL="171450" indent="-171450">
              <a:buFont typeface="Wingdings" pitchFamily="2" charset="2"/>
              <a:buChar char="§"/>
            </a:pPr>
            <a:r>
              <a:rPr lang="en-GB" sz="900" dirty="0">
                <a:latin typeface="Arial" panose="020B0604020202020204" pitchFamily="34" charset="0"/>
                <a:cs typeface="Arial" panose="020B0604020202020204" pitchFamily="34" charset="0"/>
              </a:rPr>
              <a:t>The Board reviews data identifying areas of concern, focusing on reducing inequalities and fostering diversity.</a:t>
            </a:r>
          </a:p>
          <a:p>
            <a:pPr marL="171450" indent="-171450">
              <a:buFont typeface="Wingdings" pitchFamily="2" charset="2"/>
              <a:buChar char="§"/>
            </a:pPr>
            <a:r>
              <a:rPr lang="en-GB" sz="900" dirty="0">
                <a:latin typeface="Arial" panose="020B0604020202020204" pitchFamily="34" charset="0"/>
                <a:cs typeface="Arial" panose="020B0604020202020204" pitchFamily="34" charset="0"/>
              </a:rPr>
              <a:t>Regular updates from committees on the progress of work around staff wellbeing.</a:t>
            </a:r>
          </a:p>
          <a:p>
            <a:pPr marL="171450" indent="-171450">
              <a:buFont typeface="Wingdings" pitchFamily="2" charset="2"/>
              <a:buChar char="§"/>
            </a:pPr>
            <a:r>
              <a:rPr lang="en-GB" sz="900" dirty="0">
                <a:latin typeface="Arial" panose="020B0604020202020204" pitchFamily="34" charset="0"/>
                <a:cs typeface="Arial" panose="020B0604020202020204" pitchFamily="34" charset="0"/>
              </a:rPr>
              <a:t>We have reviewed and updated our Board Assurance Framework. </a:t>
            </a:r>
          </a:p>
          <a:p>
            <a:pPr marL="171450" indent="-171450">
              <a:buFont typeface="Wingdings" pitchFamily="2" charset="2"/>
              <a:buChar char="§"/>
            </a:pPr>
            <a:r>
              <a:rPr lang="en-GB" sz="900" dirty="0">
                <a:latin typeface="Arial" panose="020B0604020202020204" pitchFamily="34" charset="0"/>
                <a:cs typeface="Arial" panose="020B0604020202020204" pitchFamily="34" charset="0"/>
              </a:rPr>
              <a:t>We have an 'equity' staff award category</a:t>
            </a:r>
          </a:p>
          <a:p>
            <a:pPr marL="171450" indent="-171450">
              <a:buFont typeface="Wingdings" pitchFamily="2" charset="2"/>
              <a:buChar char="§"/>
            </a:pPr>
            <a:r>
              <a:rPr lang="en-GB" sz="900" dirty="0">
                <a:latin typeface="Arial" panose="020B0604020202020204" pitchFamily="34" charset="0"/>
                <a:cs typeface="Arial" panose="020B0604020202020204" pitchFamily="34" charset="0"/>
              </a:rPr>
              <a:t>Review of outcomes of workforce policies which have high relevance to the Equality Act's general and specific duties</a:t>
            </a:r>
          </a:p>
          <a:p>
            <a:pPr marL="171450" indent="-171450">
              <a:buFont typeface="Wingdings" pitchFamily="2" charset="2"/>
              <a:buChar char="§"/>
            </a:pPr>
            <a:r>
              <a:rPr lang="en-GB" sz="900" dirty="0">
                <a:effectLst/>
                <a:latin typeface="ArialMT"/>
              </a:rPr>
              <a:t>Board scrutiny on Equality Impact Assessments of Trust policy.</a:t>
            </a:r>
          </a:p>
          <a:p>
            <a:pPr marL="171450" indent="-171450">
              <a:buFont typeface="Wingdings" pitchFamily="2" charset="2"/>
              <a:buChar char="§"/>
            </a:pPr>
            <a:r>
              <a:rPr lang="en-GB" sz="900" dirty="0">
                <a:effectLst/>
                <a:latin typeface="ArialMT"/>
              </a:rPr>
              <a:t>Share and promote EDI messaging through communication channels and social media platforms. </a:t>
            </a:r>
          </a:p>
          <a:p>
            <a:pPr marL="171450" indent="-171450">
              <a:buFont typeface="Wingdings" pitchFamily="2" charset="2"/>
              <a:buChar char="§"/>
            </a:pPr>
            <a:r>
              <a:rPr lang="en-GB" sz="900" dirty="0">
                <a:effectLst/>
                <a:latin typeface="ArialMT"/>
              </a:rPr>
              <a:t>Annual reflection on EDI published to wider Trust/community (PSED). </a:t>
            </a:r>
          </a:p>
          <a:p>
            <a:pPr marL="171450" indent="-171450">
              <a:buFont typeface="Wingdings" pitchFamily="2" charset="2"/>
              <a:buChar char="§"/>
            </a:pPr>
            <a:r>
              <a:rPr lang="en-GB" sz="900" dirty="0">
                <a:effectLst/>
                <a:latin typeface="ArialMT"/>
              </a:rPr>
              <a:t>Use opportunities like staff awards to recognise EDI contributions (Equity category). </a:t>
            </a:r>
          </a:p>
          <a:p>
            <a:pPr marL="171450" indent="-171450">
              <a:buFont typeface="Wingdings" pitchFamily="2" charset="2"/>
              <a:buChar char="§"/>
            </a:pPr>
            <a:endParaRPr lang="en-GB" sz="900" dirty="0">
              <a:effectLst/>
              <a:latin typeface="ArialMT"/>
            </a:endParaRPr>
          </a:p>
          <a:p>
            <a:r>
              <a:rPr lang="en-GB" sz="900" dirty="0">
                <a:effectLst/>
                <a:latin typeface="ArialMT"/>
              </a:rPr>
              <a:t> </a:t>
            </a:r>
          </a:p>
        </p:txBody>
      </p:sp>
      <p:sp>
        <p:nvSpPr>
          <p:cNvPr id="13" name="TextBox 12">
            <a:extLst>
              <a:ext uri="{FF2B5EF4-FFF2-40B4-BE49-F238E27FC236}">
                <a16:creationId xmlns:a16="http://schemas.microsoft.com/office/drawing/2014/main" id="{B1322883-254F-0A03-E2B2-23D4F8815BA5}"/>
              </a:ext>
            </a:extLst>
          </p:cNvPr>
          <p:cNvSpPr txBox="1"/>
          <p:nvPr/>
        </p:nvSpPr>
        <p:spPr>
          <a:xfrm>
            <a:off x="4633732" y="3425051"/>
            <a:ext cx="4231969" cy="1384995"/>
          </a:xfrm>
          <a:prstGeom prst="rect">
            <a:avLst/>
          </a:prstGeom>
          <a:noFill/>
        </p:spPr>
        <p:txBody>
          <a:bodyPr wrap="square" rtlCol="0">
            <a:spAutoFit/>
          </a:bodyPr>
          <a:lstStyle/>
          <a:p>
            <a:pPr marL="171450" indent="-171450">
              <a:buFont typeface="Wingdings" pitchFamily="2" charset="2"/>
              <a:buChar char="Ø"/>
            </a:pPr>
            <a:r>
              <a:rPr lang="en-GB" sz="900" dirty="0">
                <a:effectLst/>
                <a:latin typeface="ArialMT"/>
              </a:rPr>
              <a:t>Ensure EDI is integrated into Board activities, such as strategy reviews. </a:t>
            </a:r>
          </a:p>
          <a:p>
            <a:pPr marL="171450" indent="-171450">
              <a:buFont typeface="Wingdings" pitchFamily="2" charset="2"/>
              <a:buChar char="Ø"/>
            </a:pPr>
            <a:r>
              <a:rPr lang="en-GB" sz="900" dirty="0">
                <a:effectLst/>
                <a:latin typeface="ArialMT"/>
              </a:rPr>
              <a:t>Document event attendance and share it more widely with the Trust/community to support closing the feedback loop and maintain a visible commitment to celebrating EDI. </a:t>
            </a:r>
          </a:p>
          <a:p>
            <a:pPr marL="171450" indent="-171450">
              <a:buFont typeface="Wingdings" pitchFamily="2" charset="2"/>
              <a:buChar char="Ø"/>
            </a:pPr>
            <a:r>
              <a:rPr lang="en-GB" sz="900" dirty="0">
                <a:effectLst/>
                <a:latin typeface="ArialMT"/>
              </a:rPr>
              <a:t>Support the anti-racist workstream. </a:t>
            </a:r>
          </a:p>
          <a:p>
            <a:pPr marL="171450" indent="-171450">
              <a:buFont typeface="Wingdings" pitchFamily="2" charset="2"/>
              <a:buChar char="Ø"/>
            </a:pPr>
            <a:r>
              <a:rPr lang="en-GB" sz="900" dirty="0">
                <a:effectLst/>
                <a:latin typeface="ArialMT"/>
              </a:rPr>
              <a:t>All Board papers to identify equality and diversity issues and impacts. </a:t>
            </a:r>
          </a:p>
          <a:p>
            <a:pPr marL="171450" indent="-171450">
              <a:buFont typeface="Wingdings" pitchFamily="2" charset="2"/>
              <a:buChar char="Ø"/>
            </a:pPr>
            <a:r>
              <a:rPr lang="en-GB" sz="900" dirty="0">
                <a:effectLst/>
                <a:latin typeface="ArialMT"/>
              </a:rPr>
              <a:t>Maintain the review of workforce policy outcomes highly relevant to the Equality Act’s general and specific duties.</a:t>
            </a:r>
          </a:p>
          <a:p>
            <a:pPr marL="171450" indent="-171450">
              <a:buFont typeface="Wingdings" pitchFamily="2" charset="2"/>
              <a:buChar char="Ø"/>
            </a:pPr>
            <a:endParaRPr lang="en-GB" sz="1200" dirty="0">
              <a:effectLst/>
              <a:latin typeface="ArialMT"/>
            </a:endParaRPr>
          </a:p>
        </p:txBody>
      </p:sp>
      <p:sp>
        <p:nvSpPr>
          <p:cNvPr id="6" name="TextBox 5">
            <a:extLst>
              <a:ext uri="{FF2B5EF4-FFF2-40B4-BE49-F238E27FC236}">
                <a16:creationId xmlns:a16="http://schemas.microsoft.com/office/drawing/2014/main" id="{31139DDE-243A-B265-01BA-764B3688E631}"/>
              </a:ext>
            </a:extLst>
          </p:cNvPr>
          <p:cNvSpPr txBox="1"/>
          <p:nvPr/>
        </p:nvSpPr>
        <p:spPr>
          <a:xfrm>
            <a:off x="135166" y="1630377"/>
            <a:ext cx="7354823" cy="615553"/>
          </a:xfrm>
          <a:prstGeom prst="rect">
            <a:avLst/>
          </a:prstGeom>
          <a:noFill/>
        </p:spPr>
        <p:txBody>
          <a:bodyPr wrap="square">
            <a:spAutoFit/>
          </a:bodyPr>
          <a:lstStyle/>
          <a:p>
            <a:r>
              <a:rPr lang="en-GB" sz="1200" b="1" dirty="0">
                <a:solidFill>
                  <a:schemeClr val="accent1"/>
                </a:solidFill>
                <a:effectLst/>
                <a:latin typeface="Arial" panose="020B0604020202020204" pitchFamily="34" charset="0"/>
              </a:rPr>
              <a:t>NHS &amp; ICB Actions: </a:t>
            </a:r>
            <a:r>
              <a:rPr lang="en-GB" sz="1200" b="1" dirty="0">
                <a:solidFill>
                  <a:schemeClr val="accent1"/>
                </a:solidFill>
                <a:latin typeface="Arial" panose="020B0604020202020204" pitchFamily="34" charset="0"/>
                <a:cs typeface="Arial" panose="020B0604020202020204" pitchFamily="34" charset="0"/>
              </a:rPr>
              <a:t>Success Metric </a:t>
            </a:r>
          </a:p>
          <a:p>
            <a:r>
              <a:rPr lang="en-GB" sz="1200" dirty="0">
                <a:effectLst/>
                <a:latin typeface="Arial" panose="020B0604020202020204" pitchFamily="34" charset="0"/>
                <a:cs typeface="Arial" panose="020B0604020202020204" pitchFamily="34" charset="0"/>
              </a:rPr>
              <a:t>1a. Annual chair and chief executive appraisals on EDI objectives (Board Assurance Framework (BAF) </a:t>
            </a:r>
          </a:p>
          <a:p>
            <a:r>
              <a:rPr lang="en-GB" sz="1000" b="1" dirty="0">
                <a:solidFill>
                  <a:schemeClr val="bg1"/>
                </a:solidFill>
                <a:effectLst/>
                <a:latin typeface="Arial" panose="020B0604020202020204" pitchFamily="34" charset="0"/>
                <a:cs typeface="Arial" panose="020B0604020202020204" pitchFamily="34" charset="0"/>
              </a:rPr>
              <a:t>NHS organisations and ICBs must</a:t>
            </a:r>
          </a:p>
        </p:txBody>
      </p:sp>
      <p:sp>
        <p:nvSpPr>
          <p:cNvPr id="4" name="TextBox 3">
            <a:extLst>
              <a:ext uri="{FF2B5EF4-FFF2-40B4-BE49-F238E27FC236}">
                <a16:creationId xmlns:a16="http://schemas.microsoft.com/office/drawing/2014/main" id="{72A216CD-5EBB-2830-7136-C58371DB84E2}"/>
              </a:ext>
            </a:extLst>
          </p:cNvPr>
          <p:cNvSpPr txBox="1"/>
          <p:nvPr/>
        </p:nvSpPr>
        <p:spPr>
          <a:xfrm>
            <a:off x="278292" y="3113486"/>
            <a:ext cx="3791491" cy="261610"/>
          </a:xfrm>
          <a:prstGeom prst="rect">
            <a:avLst/>
          </a:prstGeom>
          <a:solidFill>
            <a:srgbClr val="FFC000"/>
          </a:solidFill>
        </p:spPr>
        <p:txBody>
          <a:bodyPr wrap="square" rtlCol="0">
            <a:spAutoFit/>
          </a:bodyPr>
          <a:lstStyle/>
          <a:p>
            <a:pPr algn="ctr"/>
            <a:r>
              <a:rPr lang="en-GB" sz="1100" b="1" dirty="0">
                <a:effectLst/>
                <a:latin typeface="Arial" panose="020B0604020202020204" pitchFamily="34" charset="0"/>
              </a:rPr>
              <a:t>Current progress against success metric </a:t>
            </a:r>
            <a:endParaRPr lang="en-GB" sz="1100" dirty="0">
              <a:effectLst/>
            </a:endParaRPr>
          </a:p>
        </p:txBody>
      </p:sp>
      <p:sp>
        <p:nvSpPr>
          <p:cNvPr id="7" name="TextBox 6">
            <a:extLst>
              <a:ext uri="{FF2B5EF4-FFF2-40B4-BE49-F238E27FC236}">
                <a16:creationId xmlns:a16="http://schemas.microsoft.com/office/drawing/2014/main" id="{E5019341-891B-1DE8-3087-B899A547D177}"/>
              </a:ext>
            </a:extLst>
          </p:cNvPr>
          <p:cNvSpPr txBox="1"/>
          <p:nvPr/>
        </p:nvSpPr>
        <p:spPr>
          <a:xfrm>
            <a:off x="4681916" y="3079125"/>
            <a:ext cx="4255349" cy="261610"/>
          </a:xfrm>
          <a:prstGeom prst="rect">
            <a:avLst/>
          </a:prstGeom>
          <a:solidFill>
            <a:srgbClr val="92D050"/>
          </a:solidFill>
        </p:spPr>
        <p:txBody>
          <a:bodyPr wrap="square" rtlCol="0">
            <a:spAutoFit/>
          </a:bodyPr>
          <a:lstStyle/>
          <a:p>
            <a:pPr algn="ctr"/>
            <a:r>
              <a:rPr lang="en-GB" sz="1100" b="1" dirty="0">
                <a:effectLst/>
                <a:latin typeface="Arial" panose="020B0604020202020204" pitchFamily="34" charset="0"/>
              </a:rPr>
              <a:t>Actions towards success metric </a:t>
            </a:r>
            <a:endParaRPr lang="en-GB" sz="1100" dirty="0">
              <a:effectLst/>
            </a:endParaRPr>
          </a:p>
        </p:txBody>
      </p:sp>
    </p:spTree>
    <p:extLst>
      <p:ext uri="{BB962C8B-B14F-4D97-AF65-F5344CB8AC3E}">
        <p14:creationId xmlns:p14="http://schemas.microsoft.com/office/powerpoint/2010/main" val="339106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D2A0-DF50-196C-3FFE-99E817A3497A}"/>
              </a:ext>
            </a:extLst>
          </p:cNvPr>
          <p:cNvSpPr txBox="1">
            <a:spLocks/>
          </p:cNvSpPr>
          <p:nvPr/>
        </p:nvSpPr>
        <p:spPr>
          <a:xfrm>
            <a:off x="190831" y="1035375"/>
            <a:ext cx="5693134" cy="66079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b="1" i="0" kern="1200">
                <a:solidFill>
                  <a:srgbClr val="768D99"/>
                </a:solidFill>
                <a:latin typeface="Arial" panose="020B0604020202020204" pitchFamily="34" charset="0"/>
                <a:ea typeface="+mj-ea"/>
                <a:cs typeface="Arial" panose="020B0604020202020204" pitchFamily="34" charset="0"/>
              </a:defRPr>
            </a:lvl1pPr>
          </a:lstStyle>
          <a:p>
            <a:endParaRPr lang="en-US" dirty="0"/>
          </a:p>
        </p:txBody>
      </p:sp>
      <p:sp>
        <p:nvSpPr>
          <p:cNvPr id="3" name="Subtitle 2">
            <a:extLst>
              <a:ext uri="{FF2B5EF4-FFF2-40B4-BE49-F238E27FC236}">
                <a16:creationId xmlns:a16="http://schemas.microsoft.com/office/drawing/2014/main" id="{F4A1749A-0031-C0EF-C64A-5106A5CC7053}"/>
              </a:ext>
            </a:extLst>
          </p:cNvPr>
          <p:cNvSpPr txBox="1">
            <a:spLocks/>
          </p:cNvSpPr>
          <p:nvPr/>
        </p:nvSpPr>
        <p:spPr>
          <a:xfrm>
            <a:off x="278292" y="2895155"/>
            <a:ext cx="8444285" cy="29393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768D9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200" dirty="0">
              <a:solidFill>
                <a:schemeClr val="tx1"/>
              </a:solidFill>
            </a:endParaRPr>
          </a:p>
        </p:txBody>
      </p:sp>
      <p:sp>
        <p:nvSpPr>
          <p:cNvPr id="5" name="TextBox 4">
            <a:extLst>
              <a:ext uri="{FF2B5EF4-FFF2-40B4-BE49-F238E27FC236}">
                <a16:creationId xmlns:a16="http://schemas.microsoft.com/office/drawing/2014/main" id="{4B215942-C378-4875-D75D-760F4B27BFCF}"/>
              </a:ext>
            </a:extLst>
          </p:cNvPr>
          <p:cNvSpPr txBox="1"/>
          <p:nvPr/>
        </p:nvSpPr>
        <p:spPr>
          <a:xfrm>
            <a:off x="135167" y="974066"/>
            <a:ext cx="8587410" cy="430887"/>
          </a:xfrm>
          <a:prstGeom prst="rect">
            <a:avLst/>
          </a:prstGeom>
          <a:noFill/>
        </p:spPr>
        <p:txBody>
          <a:bodyPr wrap="square">
            <a:spAutoFit/>
          </a:bodyPr>
          <a:lstStyle/>
          <a:p>
            <a:pPr algn="l" fontAlgn="base"/>
            <a:r>
              <a:rPr lang="en-GB" sz="1100" b="1" i="0" u="none" strike="noStrike" dirty="0">
                <a:effectLst/>
                <a:latin typeface="Arial" panose="020B0604020202020204" pitchFamily="34" charset="0"/>
                <a:cs typeface="Arial" panose="020B0604020202020204" pitchFamily="34" charset="0"/>
              </a:rPr>
              <a:t>High impact action </a:t>
            </a:r>
            <a:r>
              <a:rPr lang="en-GB" sz="1100" b="1" dirty="0">
                <a:latin typeface="Arial" panose="020B0604020202020204" pitchFamily="34" charset="0"/>
                <a:cs typeface="Arial" panose="020B0604020202020204" pitchFamily="34" charset="0"/>
              </a:rPr>
              <a:t>2  - [PILLAR: </a:t>
            </a:r>
            <a:r>
              <a:rPr lang="en-GB" sz="1100" b="1" i="0" u="none" strike="noStrike" dirty="0">
                <a:effectLst/>
                <a:latin typeface="Arial" panose="020B0604020202020204" pitchFamily="34" charset="0"/>
                <a:cs typeface="Arial" panose="020B0604020202020204" pitchFamily="34" charset="0"/>
              </a:rPr>
              <a:t>Recruitment, development and career progression]</a:t>
            </a:r>
          </a:p>
          <a:p>
            <a:pPr algn="l" fontAlgn="base"/>
            <a:r>
              <a:rPr lang="en-GB" sz="1100" i="0" u="none" strike="noStrike" dirty="0">
                <a:solidFill>
                  <a:srgbClr val="202A30"/>
                </a:solidFill>
                <a:effectLst/>
                <a:latin typeface="Arial" panose="020B0604020202020204" pitchFamily="34" charset="0"/>
                <a:cs typeface="Arial" panose="020B0604020202020204" pitchFamily="34" charset="0"/>
              </a:rPr>
              <a:t>Embed fair and inclusive recruitment processes and talent management strategies that target under-representation and lack of diversity.</a:t>
            </a:r>
          </a:p>
        </p:txBody>
      </p:sp>
      <p:sp>
        <p:nvSpPr>
          <p:cNvPr id="8" name="TextBox 7">
            <a:extLst>
              <a:ext uri="{FF2B5EF4-FFF2-40B4-BE49-F238E27FC236}">
                <a16:creationId xmlns:a16="http://schemas.microsoft.com/office/drawing/2014/main" id="{FD37809C-13E9-A303-8B1D-D17250A3E5C4}"/>
              </a:ext>
            </a:extLst>
          </p:cNvPr>
          <p:cNvSpPr txBox="1"/>
          <p:nvPr/>
        </p:nvSpPr>
        <p:spPr>
          <a:xfrm>
            <a:off x="278292" y="1404280"/>
            <a:ext cx="8730535" cy="400110"/>
          </a:xfrm>
          <a:prstGeom prst="rect">
            <a:avLst/>
          </a:prstGeom>
          <a:noFill/>
        </p:spPr>
        <p:txBody>
          <a:bodyPr wrap="square">
            <a:spAutoFit/>
          </a:bodyPr>
          <a:lstStyle/>
          <a:p>
            <a:r>
              <a:rPr lang="en-GB" sz="1000" b="1" dirty="0">
                <a:solidFill>
                  <a:schemeClr val="accent1"/>
                </a:solidFill>
                <a:effectLst/>
                <a:latin typeface="Arial" panose="020B0604020202020204" pitchFamily="34" charset="0"/>
              </a:rPr>
              <a:t>NHS &amp; ICB Actions: </a:t>
            </a:r>
            <a:r>
              <a:rPr lang="en-GB" sz="1000" b="1" dirty="0">
                <a:solidFill>
                  <a:schemeClr val="accent1"/>
                </a:solidFill>
                <a:latin typeface="Arial" panose="020B0604020202020204" pitchFamily="34" charset="0"/>
                <a:cs typeface="Arial" panose="020B0604020202020204" pitchFamily="34" charset="0"/>
              </a:rPr>
              <a:t>Success Metric </a:t>
            </a:r>
          </a:p>
          <a:p>
            <a:endParaRPr lang="en-GB" sz="1000" b="1" dirty="0">
              <a:solidFill>
                <a:schemeClr val="accent1"/>
              </a:solidFill>
            </a:endParaRPr>
          </a:p>
        </p:txBody>
      </p:sp>
      <p:sp>
        <p:nvSpPr>
          <p:cNvPr id="10" name="TextBox 9">
            <a:extLst>
              <a:ext uri="{FF2B5EF4-FFF2-40B4-BE49-F238E27FC236}">
                <a16:creationId xmlns:a16="http://schemas.microsoft.com/office/drawing/2014/main" id="{3F32C375-7DA0-DE66-F6A8-7405C62154B8}"/>
              </a:ext>
            </a:extLst>
          </p:cNvPr>
          <p:cNvSpPr txBox="1"/>
          <p:nvPr/>
        </p:nvSpPr>
        <p:spPr>
          <a:xfrm>
            <a:off x="278291" y="3029728"/>
            <a:ext cx="4154561" cy="261610"/>
          </a:xfrm>
          <a:prstGeom prst="rect">
            <a:avLst/>
          </a:prstGeom>
          <a:solidFill>
            <a:srgbClr val="FFC000"/>
          </a:solidFill>
        </p:spPr>
        <p:txBody>
          <a:bodyPr wrap="square" rtlCol="0">
            <a:spAutoFit/>
          </a:bodyPr>
          <a:lstStyle/>
          <a:p>
            <a:pPr algn="ctr"/>
            <a:r>
              <a:rPr lang="en-GB" sz="1100" b="1" dirty="0">
                <a:effectLst/>
                <a:latin typeface="Arial" panose="020B0604020202020204" pitchFamily="34" charset="0"/>
              </a:rPr>
              <a:t>Current progress against success metric </a:t>
            </a:r>
            <a:endParaRPr lang="en-GB" sz="1100" dirty="0">
              <a:effectLst/>
            </a:endParaRPr>
          </a:p>
        </p:txBody>
      </p:sp>
      <p:sp>
        <p:nvSpPr>
          <p:cNvPr id="11" name="TextBox 10">
            <a:extLst>
              <a:ext uri="{FF2B5EF4-FFF2-40B4-BE49-F238E27FC236}">
                <a16:creationId xmlns:a16="http://schemas.microsoft.com/office/drawing/2014/main" id="{ACACE82D-0CF6-89BD-B7D4-8F6C752E6BC1}"/>
              </a:ext>
            </a:extLst>
          </p:cNvPr>
          <p:cNvSpPr txBox="1"/>
          <p:nvPr/>
        </p:nvSpPr>
        <p:spPr>
          <a:xfrm>
            <a:off x="4880512" y="3006693"/>
            <a:ext cx="4154560" cy="261610"/>
          </a:xfrm>
          <a:prstGeom prst="rect">
            <a:avLst/>
          </a:prstGeom>
          <a:solidFill>
            <a:srgbClr val="92D050"/>
          </a:solidFill>
        </p:spPr>
        <p:txBody>
          <a:bodyPr wrap="square" rtlCol="0">
            <a:spAutoFit/>
          </a:bodyPr>
          <a:lstStyle/>
          <a:p>
            <a:pPr algn="ctr"/>
            <a:r>
              <a:rPr lang="en-GB" sz="1100" b="1" dirty="0">
                <a:effectLst/>
                <a:latin typeface="Arial" panose="020B0604020202020204" pitchFamily="34" charset="0"/>
              </a:rPr>
              <a:t>Actions towards success metric </a:t>
            </a:r>
            <a:endParaRPr lang="en-GB" sz="1100" dirty="0">
              <a:effectLst/>
            </a:endParaRPr>
          </a:p>
        </p:txBody>
      </p:sp>
      <p:sp>
        <p:nvSpPr>
          <p:cNvPr id="12" name="TextBox 11">
            <a:extLst>
              <a:ext uri="{FF2B5EF4-FFF2-40B4-BE49-F238E27FC236}">
                <a16:creationId xmlns:a16="http://schemas.microsoft.com/office/drawing/2014/main" id="{F6818301-6EE0-61CD-FEE1-F04BF2265CF7}"/>
              </a:ext>
            </a:extLst>
          </p:cNvPr>
          <p:cNvSpPr txBox="1"/>
          <p:nvPr/>
        </p:nvSpPr>
        <p:spPr>
          <a:xfrm>
            <a:off x="38204" y="3379841"/>
            <a:ext cx="4691747" cy="3139321"/>
          </a:xfrm>
          <a:prstGeom prst="rect">
            <a:avLst/>
          </a:prstGeom>
          <a:noFill/>
        </p:spPr>
        <p:txBody>
          <a:bodyPr wrap="square" rtlCol="0">
            <a:spAutoFit/>
          </a:bodyPr>
          <a:lstStyle/>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2a - The probability of white staff being appointed over ethnically diverse colleagues has decreased from 2.18 in 2018 to 1.79 in 2025. Disabled staff's probability of appointment has been within the desired target range of 0.8 - 1.25, with figures of -1.24 in 2019 and 1.16 in 2025. </a:t>
            </a: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2b – people’s perception of fair progression/promotion opportunities increased from 41.2% to 51.1%.</a:t>
            </a: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2c – people saying they can access the right L&amp;D opportunities increased from 55% to 60.4% </a:t>
            </a: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For WRES indicator 4, the score is 1.09 for BME staff; the Trust has been within the target range since 2022 and is in line with London (1.06). </a:t>
            </a: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We support reverse job fair annually jointly led by Ambitious About Autism and The Autism Project </a:t>
            </a: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2d – Disabled and ethnically diverse representation in Bands 8C and above has increased slightly.</a:t>
            </a:r>
          </a:p>
          <a:p>
            <a:pPr marL="171450" indent="-171450">
              <a:buFont typeface="Arial" panose="020B0604020202020204" pitchFamily="34" charset="0"/>
              <a:buChar char="•"/>
            </a:pPr>
            <a:r>
              <a:rPr lang="en-GB" sz="900" b="0" i="0" dirty="0">
                <a:solidFill>
                  <a:srgbClr val="1C1C1C"/>
                </a:solidFill>
                <a:effectLst/>
                <a:latin typeface="Arial" panose="020B0604020202020204" pitchFamily="34" charset="0"/>
                <a:cs typeface="Arial" panose="020B0604020202020204" pitchFamily="34" charset="0"/>
              </a:rPr>
              <a:t>We review talent pipelines and share job openings in our communities, while offering apprenticeships, functional skills, project search, and work experience </a:t>
            </a:r>
            <a:r>
              <a:rPr lang="en-GB" sz="900" b="0" i="0" dirty="0">
                <a:solidFill>
                  <a:srgbClr val="1C1C1C"/>
                </a:solidFill>
                <a:effectLst/>
                <a:latin typeface="Inter"/>
              </a:rPr>
              <a:t>to widen participation.</a:t>
            </a: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We've evaluated career development for BME staff and introduced successful Band 2-7 and band 8a development programs. Out of that our programme has been implemented London-wide, we aim to continue the Band 8a development programme through national schemes. We've also published the Whittington Health People Strategy for 2023-2026.</a:t>
            </a:r>
            <a:endParaRPr lang="en-GB" sz="900" dirty="0">
              <a:effectLst/>
              <a:highlight>
                <a:srgbClr val="FFFF00"/>
              </a:highligh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1139DDE-243A-B265-01BA-764B3688E631}"/>
              </a:ext>
            </a:extLst>
          </p:cNvPr>
          <p:cNvSpPr txBox="1"/>
          <p:nvPr/>
        </p:nvSpPr>
        <p:spPr>
          <a:xfrm>
            <a:off x="108928" y="1594153"/>
            <a:ext cx="8639887" cy="1492716"/>
          </a:xfrm>
          <a:prstGeom prst="rect">
            <a:avLst/>
          </a:prstGeom>
          <a:noFill/>
        </p:spPr>
        <p:txBody>
          <a:bodyPr wrap="square">
            <a:spAutoFit/>
          </a:bodyPr>
          <a:lstStyle/>
          <a:p>
            <a:r>
              <a:rPr lang="en-GB" sz="900" dirty="0">
                <a:effectLst/>
                <a:latin typeface="Arial" panose="020B0604020202020204" pitchFamily="34" charset="0"/>
                <a:cs typeface="Arial" panose="020B0604020202020204" pitchFamily="34" charset="0"/>
              </a:rPr>
              <a:t>2a. Relative likelihood of staff being appointed from shortlisting across all posts (WRES/WDES)</a:t>
            </a:r>
          </a:p>
          <a:p>
            <a:r>
              <a:rPr lang="en-GB" sz="900" dirty="0">
                <a:effectLst/>
                <a:latin typeface="Arial" panose="020B0604020202020204" pitchFamily="34" charset="0"/>
                <a:cs typeface="Arial" panose="020B0604020202020204" pitchFamily="34" charset="0"/>
              </a:rPr>
              <a:t>2b. Access to career progression, training and development opportunities. (NHS Staff Survey)</a:t>
            </a:r>
          </a:p>
          <a:p>
            <a:r>
              <a:rPr lang="en-GB" sz="900" dirty="0">
                <a:effectLst/>
                <a:latin typeface="Arial" panose="020B0604020202020204" pitchFamily="34" charset="0"/>
                <a:cs typeface="Arial" panose="020B0604020202020204" pitchFamily="34" charset="0"/>
              </a:rPr>
              <a:t>2c. Year-on-year improvement in race and disability representation leading to parity over the life of the plan. (WRES/WDES)</a:t>
            </a:r>
          </a:p>
          <a:p>
            <a:r>
              <a:rPr lang="en-GB" sz="900" dirty="0">
                <a:effectLst/>
                <a:latin typeface="Arial" panose="020B0604020202020204" pitchFamily="34" charset="0"/>
                <a:cs typeface="Arial" panose="020B0604020202020204" pitchFamily="34" charset="0"/>
              </a:rPr>
              <a:t>2d. Year-on- year improvement in representation of senior leadership (Band 8C and above) over the life of the plan. (WRES/WDES)</a:t>
            </a:r>
          </a:p>
          <a:p>
            <a:r>
              <a:rPr lang="en-GB" sz="900" dirty="0">
                <a:effectLst/>
                <a:latin typeface="Arial" panose="020B0604020202020204" pitchFamily="34" charset="0"/>
                <a:cs typeface="Arial" panose="020B0604020202020204" pitchFamily="34" charset="0"/>
              </a:rPr>
              <a:t>2e. Diversity in shortlisted candidates (to be developed year 2)</a:t>
            </a:r>
          </a:p>
          <a:p>
            <a:r>
              <a:rPr lang="en-GB" sz="900" dirty="0">
                <a:effectLst/>
                <a:latin typeface="Arial" panose="020B0604020202020204" pitchFamily="34" charset="0"/>
                <a:cs typeface="Arial" panose="020B0604020202020204" pitchFamily="34" charset="0"/>
              </a:rPr>
              <a:t>2f. Quality of training score (National Education and Training Survey (NETS)</a:t>
            </a:r>
          </a:p>
          <a:p>
            <a:r>
              <a:rPr lang="en-GB" sz="900" dirty="0">
                <a:effectLst/>
                <a:latin typeface="Arial" panose="020B0604020202020204" pitchFamily="34" charset="0"/>
                <a:cs typeface="Arial" panose="020B0604020202020204" pitchFamily="34" charset="0"/>
              </a:rPr>
              <a:t>NHS organisations and ICBs must complete the following actions:</a:t>
            </a:r>
          </a:p>
          <a:p>
            <a:r>
              <a:rPr lang="en-GB" sz="900" b="1" dirty="0">
                <a:solidFill>
                  <a:srgbClr val="0072BC"/>
                </a:solidFill>
                <a:effectLst/>
                <a:latin typeface="Arial" panose="020B0604020202020204" pitchFamily="34" charset="0"/>
                <a:cs typeface="Arial" panose="020B0604020202020204" pitchFamily="34" charset="0"/>
              </a:rPr>
              <a:t> Actions: </a:t>
            </a:r>
          </a:p>
          <a:p>
            <a:r>
              <a:rPr lang="en-GB" sz="900" dirty="0">
                <a:effectLst/>
                <a:latin typeface="Arial" panose="020B0604020202020204" pitchFamily="34" charset="0"/>
                <a:cs typeface="Arial" panose="020B0604020202020204" pitchFamily="34" charset="0"/>
              </a:rPr>
              <a:t>• Create and implement a talent management plan to improve the diversity of executive and senior leadership teams (by June 2024) and evidence progress of implementation (by June 2025)</a:t>
            </a:r>
            <a:r>
              <a:rPr lang="en-GB" sz="900" b="1" dirty="0">
                <a:effectLst/>
                <a:latin typeface="Arial" panose="020B0604020202020204" pitchFamily="34" charset="0"/>
                <a:cs typeface="Arial" panose="020B0604020202020204" pitchFamily="34" charset="0"/>
              </a:rPr>
              <a:t> </a:t>
            </a:r>
            <a:r>
              <a:rPr lang="en-GB" sz="900" b="1" dirty="0">
                <a:solidFill>
                  <a:schemeClr val="bg1"/>
                </a:solidFill>
                <a:effectLst/>
                <a:latin typeface="Arial" panose="020B0604020202020204" pitchFamily="34" charset="0"/>
                <a:cs typeface="Arial" panose="020B0604020202020204" pitchFamily="34" charset="0"/>
              </a:rPr>
              <a:t>organisations </a:t>
            </a:r>
            <a:r>
              <a:rPr lang="en-GB" sz="1000" b="1" dirty="0">
                <a:solidFill>
                  <a:schemeClr val="bg1"/>
                </a:solidFill>
                <a:effectLst/>
                <a:latin typeface="Arial" panose="020B0604020202020204" pitchFamily="34" charset="0"/>
                <a:cs typeface="Arial" panose="020B0604020202020204" pitchFamily="34" charset="0"/>
              </a:rPr>
              <a:t>and ICBs must</a:t>
            </a:r>
          </a:p>
        </p:txBody>
      </p:sp>
      <p:sp>
        <p:nvSpPr>
          <p:cNvPr id="4" name="TextBox 3">
            <a:extLst>
              <a:ext uri="{FF2B5EF4-FFF2-40B4-BE49-F238E27FC236}">
                <a16:creationId xmlns:a16="http://schemas.microsoft.com/office/drawing/2014/main" id="{E6BBB05D-FEE9-65DA-2286-72349AAAC92D}"/>
              </a:ext>
            </a:extLst>
          </p:cNvPr>
          <p:cNvSpPr txBox="1"/>
          <p:nvPr/>
        </p:nvSpPr>
        <p:spPr>
          <a:xfrm>
            <a:off x="4800209" y="3327998"/>
            <a:ext cx="3948606" cy="2169825"/>
          </a:xfrm>
          <a:prstGeom prst="rect">
            <a:avLst/>
          </a:prstGeom>
          <a:noFill/>
        </p:spPr>
        <p:txBody>
          <a:bodyPr wrap="square" rtlCol="0">
            <a:spAutoFit/>
          </a:bodyPr>
          <a:lstStyle/>
          <a:p>
            <a:pPr marL="171450" indent="-171450">
              <a:buFont typeface="Wingdings" pitchFamily="2" charset="2"/>
              <a:buChar char="Ø"/>
            </a:pPr>
            <a:r>
              <a:rPr lang="en-GB" sz="900" dirty="0">
                <a:latin typeface="ArialMT"/>
              </a:rPr>
              <a:t>The use of</a:t>
            </a:r>
            <a:r>
              <a:rPr lang="en-GB" sz="900" dirty="0">
                <a:effectLst/>
                <a:latin typeface="ArialMT"/>
              </a:rPr>
              <a:t> apprenticeships to widen the pool of people coming into the Trust</a:t>
            </a:r>
          </a:p>
          <a:p>
            <a:pPr marL="171450" indent="-171450">
              <a:buFont typeface="Wingdings" pitchFamily="2" charset="2"/>
              <a:buChar char="Ø"/>
            </a:pPr>
            <a:r>
              <a:rPr lang="en-GB" sz="900" dirty="0">
                <a:effectLst/>
                <a:latin typeface="ArialMT"/>
              </a:rPr>
              <a:t>Evaluate the impact of the Trust’s reverse mentoring programme</a:t>
            </a:r>
          </a:p>
          <a:p>
            <a:pPr marL="171450" indent="-171450">
              <a:buFont typeface="Wingdings" pitchFamily="2" charset="2"/>
              <a:buChar char="Ø"/>
            </a:pPr>
            <a:r>
              <a:rPr lang="en-GB" sz="900" dirty="0">
                <a:effectLst/>
                <a:latin typeface="ArialMT"/>
              </a:rPr>
              <a:t>Through the updated People Strategy, deliver recruitment and retentions strategies for our hard to recruit clinical workforce</a:t>
            </a:r>
          </a:p>
          <a:p>
            <a:pPr marL="171450" indent="-171450">
              <a:buFont typeface="Wingdings" pitchFamily="2" charset="2"/>
              <a:buChar char="Ø"/>
            </a:pPr>
            <a:r>
              <a:rPr lang="en-GB" sz="900" dirty="0">
                <a:effectLst/>
                <a:latin typeface="ArialMT"/>
              </a:rPr>
              <a:t>Provide comprehensive leadership development programmes and support. Engage with the proposed national NHSE leadership programme.</a:t>
            </a:r>
          </a:p>
          <a:p>
            <a:pPr marL="171450" indent="-171450">
              <a:buFont typeface="Wingdings" pitchFamily="2" charset="2"/>
              <a:buChar char="Ø"/>
            </a:pPr>
            <a:r>
              <a:rPr lang="en-GB" sz="900" dirty="0">
                <a:latin typeface="ArialMT"/>
              </a:rPr>
              <a:t>Review and amend approach for disabled candidates – work placement approach</a:t>
            </a:r>
            <a:endParaRPr lang="en-GB" sz="900" dirty="0">
              <a:effectLst/>
              <a:latin typeface="ArialMT"/>
            </a:endParaRPr>
          </a:p>
          <a:p>
            <a:pPr marL="171450" indent="-171450">
              <a:buFont typeface="Wingdings" pitchFamily="2" charset="2"/>
              <a:buChar char="Ø"/>
            </a:pPr>
            <a:r>
              <a:rPr lang="en-GB" sz="900" dirty="0">
                <a:effectLst/>
                <a:latin typeface="ArialMT"/>
              </a:rPr>
              <a:t>We will develop strategies in our WRES/WDES improvement plan to enhance representation, leading to parity in race and disability</a:t>
            </a:r>
            <a:endParaRPr lang="en-GB" sz="900" dirty="0">
              <a:latin typeface="ArialMT"/>
            </a:endParaRPr>
          </a:p>
          <a:p>
            <a:pPr marL="171450" indent="-171450">
              <a:buFont typeface="Wingdings" pitchFamily="2" charset="2"/>
              <a:buChar char="Ø"/>
            </a:pPr>
            <a:r>
              <a:rPr lang="en-GB" sz="900" dirty="0">
                <a:effectLst/>
                <a:latin typeface="ArialMT"/>
              </a:rPr>
              <a:t>Implement ‘The Expectations of Line Managers in Relation to People Management framework’. We are developing a management training passport.</a:t>
            </a:r>
          </a:p>
        </p:txBody>
      </p:sp>
    </p:spTree>
    <p:extLst>
      <p:ext uri="{BB962C8B-B14F-4D97-AF65-F5344CB8AC3E}">
        <p14:creationId xmlns:p14="http://schemas.microsoft.com/office/powerpoint/2010/main" val="361697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D2A0-DF50-196C-3FFE-99E817A3497A}"/>
              </a:ext>
            </a:extLst>
          </p:cNvPr>
          <p:cNvSpPr txBox="1">
            <a:spLocks/>
          </p:cNvSpPr>
          <p:nvPr/>
        </p:nvSpPr>
        <p:spPr>
          <a:xfrm>
            <a:off x="190831" y="1035375"/>
            <a:ext cx="5693134" cy="66079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b="1" i="0" kern="1200">
                <a:solidFill>
                  <a:srgbClr val="768D99"/>
                </a:solidFill>
                <a:latin typeface="Arial" panose="020B0604020202020204" pitchFamily="34" charset="0"/>
                <a:ea typeface="+mj-ea"/>
                <a:cs typeface="Arial" panose="020B0604020202020204" pitchFamily="34" charset="0"/>
              </a:defRPr>
            </a:lvl1pPr>
          </a:lstStyle>
          <a:p>
            <a:endParaRPr lang="en-US" dirty="0"/>
          </a:p>
        </p:txBody>
      </p:sp>
      <p:sp>
        <p:nvSpPr>
          <p:cNvPr id="3" name="Subtitle 2">
            <a:extLst>
              <a:ext uri="{FF2B5EF4-FFF2-40B4-BE49-F238E27FC236}">
                <a16:creationId xmlns:a16="http://schemas.microsoft.com/office/drawing/2014/main" id="{F4A1749A-0031-C0EF-C64A-5106A5CC7053}"/>
              </a:ext>
            </a:extLst>
          </p:cNvPr>
          <p:cNvSpPr txBox="1">
            <a:spLocks/>
          </p:cNvSpPr>
          <p:nvPr/>
        </p:nvSpPr>
        <p:spPr>
          <a:xfrm>
            <a:off x="278292" y="2895155"/>
            <a:ext cx="8444285" cy="29393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768D9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200" dirty="0">
              <a:solidFill>
                <a:schemeClr val="tx1"/>
              </a:solidFill>
            </a:endParaRPr>
          </a:p>
        </p:txBody>
      </p:sp>
      <p:sp>
        <p:nvSpPr>
          <p:cNvPr id="5" name="TextBox 4">
            <a:extLst>
              <a:ext uri="{FF2B5EF4-FFF2-40B4-BE49-F238E27FC236}">
                <a16:creationId xmlns:a16="http://schemas.microsoft.com/office/drawing/2014/main" id="{4B215942-C378-4875-D75D-760F4B27BFCF}"/>
              </a:ext>
            </a:extLst>
          </p:cNvPr>
          <p:cNvSpPr txBox="1"/>
          <p:nvPr/>
        </p:nvSpPr>
        <p:spPr>
          <a:xfrm>
            <a:off x="135167" y="974066"/>
            <a:ext cx="8587410" cy="492443"/>
          </a:xfrm>
          <a:prstGeom prst="rect">
            <a:avLst/>
          </a:prstGeom>
          <a:noFill/>
        </p:spPr>
        <p:txBody>
          <a:bodyPr wrap="square">
            <a:spAutoFit/>
          </a:bodyPr>
          <a:lstStyle/>
          <a:p>
            <a:pPr algn="l" fontAlgn="base"/>
            <a:r>
              <a:rPr lang="en-GB" sz="1400" b="1" i="0" u="none" strike="noStrike" dirty="0">
                <a:effectLst/>
                <a:latin typeface="Arial" panose="020B0604020202020204" pitchFamily="34" charset="0"/>
                <a:cs typeface="Arial" panose="020B0604020202020204" pitchFamily="34" charset="0"/>
              </a:rPr>
              <a:t>High impact action </a:t>
            </a:r>
            <a:r>
              <a:rPr lang="en-GB" sz="1400" b="1" dirty="0">
                <a:latin typeface="Arial" panose="020B0604020202020204" pitchFamily="34" charset="0"/>
                <a:cs typeface="Arial" panose="020B0604020202020204" pitchFamily="34" charset="0"/>
              </a:rPr>
              <a:t>3 </a:t>
            </a:r>
            <a:r>
              <a:rPr lang="en-GB" sz="1200" b="1" i="0" u="none" strike="noStrike" dirty="0">
                <a:solidFill>
                  <a:schemeClr val="accent1"/>
                </a:solidFill>
                <a:effectLst/>
                <a:latin typeface="Arial" panose="020B0604020202020204" pitchFamily="34" charset="0"/>
                <a:cs typeface="Arial" panose="020B0604020202020204" pitchFamily="34" charset="0"/>
              </a:rPr>
              <a:t>[ PILLAR: Leadership and Accountability ]</a:t>
            </a:r>
          </a:p>
          <a:p>
            <a:pPr algn="l" fontAlgn="base"/>
            <a:r>
              <a:rPr lang="en-GB" sz="1200" i="0" u="none" strike="noStrike" dirty="0">
                <a:solidFill>
                  <a:srgbClr val="202A30"/>
                </a:solidFill>
                <a:effectLst/>
                <a:latin typeface="Arial" panose="020B0604020202020204" pitchFamily="34" charset="0"/>
                <a:cs typeface="Arial" panose="020B0604020202020204" pitchFamily="34" charset="0"/>
              </a:rPr>
              <a:t>develop and implement an improvement plan to eliminate pay gaps.</a:t>
            </a:r>
          </a:p>
        </p:txBody>
      </p:sp>
      <p:sp>
        <p:nvSpPr>
          <p:cNvPr id="11" name="TextBox 10">
            <a:extLst>
              <a:ext uri="{FF2B5EF4-FFF2-40B4-BE49-F238E27FC236}">
                <a16:creationId xmlns:a16="http://schemas.microsoft.com/office/drawing/2014/main" id="{ACACE82D-0CF6-89BD-B7D4-8F6C752E6BC1}"/>
              </a:ext>
            </a:extLst>
          </p:cNvPr>
          <p:cNvSpPr txBox="1"/>
          <p:nvPr/>
        </p:nvSpPr>
        <p:spPr>
          <a:xfrm>
            <a:off x="4711343" y="3342441"/>
            <a:ext cx="4154359" cy="261610"/>
          </a:xfrm>
          <a:prstGeom prst="rect">
            <a:avLst/>
          </a:prstGeom>
          <a:solidFill>
            <a:srgbClr val="92D050"/>
          </a:solidFill>
        </p:spPr>
        <p:txBody>
          <a:bodyPr wrap="square" rtlCol="0">
            <a:spAutoFit/>
          </a:bodyPr>
          <a:lstStyle/>
          <a:p>
            <a:pPr algn="ctr"/>
            <a:r>
              <a:rPr lang="en-GB" sz="1100" b="1" dirty="0">
                <a:effectLst/>
                <a:latin typeface="Arial" panose="020B0604020202020204" pitchFamily="34" charset="0"/>
              </a:rPr>
              <a:t>Actions towards success metric </a:t>
            </a:r>
            <a:endParaRPr lang="en-GB" sz="1100" dirty="0">
              <a:effectLst/>
            </a:endParaRPr>
          </a:p>
        </p:txBody>
      </p:sp>
      <p:sp>
        <p:nvSpPr>
          <p:cNvPr id="12" name="TextBox 11">
            <a:extLst>
              <a:ext uri="{FF2B5EF4-FFF2-40B4-BE49-F238E27FC236}">
                <a16:creationId xmlns:a16="http://schemas.microsoft.com/office/drawing/2014/main" id="{F6818301-6EE0-61CD-FEE1-F04BF2265CF7}"/>
              </a:ext>
            </a:extLst>
          </p:cNvPr>
          <p:cNvSpPr txBox="1"/>
          <p:nvPr/>
        </p:nvSpPr>
        <p:spPr>
          <a:xfrm>
            <a:off x="135167" y="3716960"/>
            <a:ext cx="4381169" cy="2723823"/>
          </a:xfrm>
          <a:prstGeom prst="rect">
            <a:avLst/>
          </a:prstGeom>
          <a:noFill/>
        </p:spPr>
        <p:txBody>
          <a:bodyPr wrap="square" rtlCol="0">
            <a:spAutoFit/>
          </a:bodyPr>
          <a:lstStyle/>
          <a:p>
            <a:pPr marL="171450" indent="-171450">
              <a:buFont typeface="Arial" panose="020B0604020202020204" pitchFamily="34" charset="0"/>
              <a:buChar char="•"/>
            </a:pPr>
            <a:r>
              <a:rPr lang="en-GB" sz="900" dirty="0">
                <a:effectLst/>
                <a:latin typeface="ArialMT"/>
              </a:rPr>
              <a:t>3a – We already undertake the Gender Pay </a:t>
            </a:r>
            <a:r>
              <a:rPr lang="en-GB" sz="900" dirty="0">
                <a:latin typeface="ArialMT"/>
              </a:rPr>
              <a:t>G</a:t>
            </a:r>
            <a:r>
              <a:rPr lang="en-GB" sz="900" dirty="0">
                <a:effectLst/>
                <a:latin typeface="ArialMT"/>
              </a:rPr>
              <a:t>ap reporting; the gap has reduced from 2021/22 6.5 % to 2024/2</a:t>
            </a:r>
            <a:r>
              <a:rPr lang="en-GB" sz="900" dirty="0">
                <a:latin typeface="ArialMT"/>
              </a:rPr>
              <a:t>5 </a:t>
            </a:r>
            <a:r>
              <a:rPr lang="en-GB" sz="900" dirty="0">
                <a:effectLst/>
                <a:latin typeface="ArialMT"/>
              </a:rPr>
              <a:t>2.4% (median average)  and 2021/22 7.6% to 2024/35 </a:t>
            </a:r>
            <a:r>
              <a:rPr lang="en-GB" sz="900" dirty="0">
                <a:latin typeface="ArialMT"/>
              </a:rPr>
              <a:t>5.7</a:t>
            </a:r>
            <a:r>
              <a:rPr lang="en-GB" sz="900" dirty="0">
                <a:effectLst/>
                <a:latin typeface="ArialMT"/>
              </a:rPr>
              <a:t>% (mean average, in favour of males. </a:t>
            </a:r>
          </a:p>
          <a:p>
            <a:pPr marL="171450" indent="-171450">
              <a:buFont typeface="Arial" panose="020B0604020202020204" pitchFamily="34" charset="0"/>
              <a:buChar char="•"/>
            </a:pPr>
            <a:r>
              <a:rPr lang="en-GB" sz="900" dirty="0">
                <a:latin typeface="ArialMT"/>
              </a:rPr>
              <a:t>3a – The</a:t>
            </a:r>
            <a:r>
              <a:rPr lang="en-GB" sz="900" dirty="0">
                <a:effectLst/>
                <a:latin typeface="ArialMT"/>
              </a:rPr>
              <a:t> disability pay gap was introduced in 2023/24 with a median pay gap of 8.1% (in favour of non-disabled staff) to 2024/25 -2.7% (in favour of disabled staff) (median average).</a:t>
            </a:r>
          </a:p>
          <a:p>
            <a:pPr marL="171450" indent="-171450">
              <a:buFont typeface="Arial" panose="020B0604020202020204" pitchFamily="34" charset="0"/>
              <a:buChar char="•"/>
            </a:pPr>
            <a:r>
              <a:rPr lang="en-GB" sz="900" dirty="0">
                <a:effectLst/>
                <a:latin typeface="ArialMT"/>
              </a:rPr>
              <a:t>3a – We introduced the ethnicity pay gap report this year. We have a median gap of 14.8% in favour of white colleagues</a:t>
            </a:r>
            <a:r>
              <a:rPr lang="en-GB" sz="900" dirty="0">
                <a:latin typeface="ArialMT"/>
              </a:rPr>
              <a:t>, in 2024/25 this grew to 18.3%</a:t>
            </a:r>
            <a:endParaRPr lang="en-GB" sz="900" dirty="0">
              <a:effectLst/>
              <a:latin typeface="ArialMT"/>
            </a:endParaRPr>
          </a:p>
          <a:p>
            <a:pPr marL="171450" indent="-171450">
              <a:buFont typeface="Arial" panose="020B0604020202020204" pitchFamily="34" charset="0"/>
              <a:buChar char="•"/>
            </a:pPr>
            <a:r>
              <a:rPr lang="en-GB" sz="900" dirty="0">
                <a:effectLst/>
                <a:latin typeface="ArialMT"/>
              </a:rPr>
              <a:t>We offer flexible and remote working options as part of our policy and advertise them.</a:t>
            </a:r>
          </a:p>
          <a:p>
            <a:pPr marL="171450" indent="-171450">
              <a:buFont typeface="Arial" panose="020B0604020202020204" pitchFamily="34" charset="0"/>
              <a:buChar char="•"/>
            </a:pPr>
            <a:r>
              <a:rPr lang="en-GB" sz="900" dirty="0">
                <a:effectLst/>
                <a:latin typeface="ArialMT"/>
              </a:rPr>
              <a:t>Our pay gap reports are shared with staff through networks and accessible on our internet and intranet</a:t>
            </a:r>
            <a:r>
              <a:rPr lang="en-GB" sz="900" dirty="0">
                <a:latin typeface="ArialMT"/>
              </a:rPr>
              <a:t> webpages</a:t>
            </a:r>
            <a:endParaRPr lang="en-GB" sz="900" dirty="0">
              <a:effectLst/>
              <a:latin typeface="ArialMT"/>
            </a:endParaRPr>
          </a:p>
          <a:p>
            <a:pPr marL="171450" indent="-171450">
              <a:buFont typeface="Arial" panose="020B0604020202020204" pitchFamily="34" charset="0"/>
              <a:buChar char="•"/>
            </a:pPr>
            <a:r>
              <a:rPr lang="en-GB" sz="900" dirty="0">
                <a:effectLst/>
                <a:latin typeface="ArialMT"/>
              </a:rPr>
              <a:t>The Workforce Assurance Committee addresses gender pay gap issues by analysing data, targeting actions, and benchmarking with other trusts</a:t>
            </a:r>
          </a:p>
          <a:p>
            <a:pPr marL="171450" indent="-171450">
              <a:buFont typeface="Arial" panose="020B0604020202020204" pitchFamily="34" charset="0"/>
              <a:buChar char="•"/>
            </a:pPr>
            <a:r>
              <a:rPr lang="en-GB" sz="900" dirty="0">
                <a:latin typeface="ArialMT"/>
              </a:rPr>
              <a:t>The Trust has implemented the national flexible working policy which allows recording of requests on ESR.</a:t>
            </a:r>
          </a:p>
          <a:p>
            <a:pPr marL="171450" indent="-171450">
              <a:buFont typeface="Arial" panose="020B0604020202020204" pitchFamily="34" charset="0"/>
              <a:buChar char="•"/>
            </a:pPr>
            <a:r>
              <a:rPr lang="en-GB" sz="900" dirty="0">
                <a:effectLst/>
                <a:latin typeface="ArialMT"/>
              </a:rPr>
              <a:t>We have introdu</a:t>
            </a:r>
            <a:r>
              <a:rPr lang="en-GB" sz="900" dirty="0">
                <a:latin typeface="ArialMT"/>
              </a:rPr>
              <a:t>ced </a:t>
            </a:r>
            <a:r>
              <a:rPr lang="en-GB" sz="900" dirty="0">
                <a:effectLst/>
                <a:latin typeface="ArialMT"/>
              </a:rPr>
              <a:t>a template to capture the Disability Pay Gap report for next year.</a:t>
            </a:r>
          </a:p>
          <a:p>
            <a:pPr marL="171450" indent="-171450">
              <a:buFont typeface="Arial" panose="020B0604020202020204" pitchFamily="34" charset="0"/>
              <a:buChar char="•"/>
            </a:pPr>
            <a:endParaRPr lang="en-GB" sz="900" dirty="0"/>
          </a:p>
        </p:txBody>
      </p:sp>
      <p:sp>
        <p:nvSpPr>
          <p:cNvPr id="13" name="TextBox 12">
            <a:extLst>
              <a:ext uri="{FF2B5EF4-FFF2-40B4-BE49-F238E27FC236}">
                <a16:creationId xmlns:a16="http://schemas.microsoft.com/office/drawing/2014/main" id="{B1322883-254F-0A03-E2B2-23D4F8815BA5}"/>
              </a:ext>
            </a:extLst>
          </p:cNvPr>
          <p:cNvSpPr txBox="1"/>
          <p:nvPr/>
        </p:nvSpPr>
        <p:spPr>
          <a:xfrm>
            <a:off x="4711098" y="3716960"/>
            <a:ext cx="4231969" cy="646331"/>
          </a:xfrm>
          <a:prstGeom prst="rect">
            <a:avLst/>
          </a:prstGeom>
          <a:noFill/>
        </p:spPr>
        <p:txBody>
          <a:bodyPr wrap="square" rtlCol="0">
            <a:spAutoFit/>
          </a:bodyPr>
          <a:lstStyle/>
          <a:p>
            <a:pPr marL="171450" indent="-171450">
              <a:buFont typeface="Wingdings" pitchFamily="2" charset="2"/>
              <a:buChar char="Ø"/>
            </a:pPr>
            <a:r>
              <a:rPr lang="en-GB" sz="900" dirty="0">
                <a:effectLst/>
                <a:latin typeface="ArialMT"/>
              </a:rPr>
              <a:t>We will maintain EDI in board activities, such as strategy reviews and high standards of scrutiny on Equality Impact Assessments.</a:t>
            </a:r>
          </a:p>
          <a:p>
            <a:pPr marL="171450" indent="-171450">
              <a:buFont typeface="Wingdings" pitchFamily="2" charset="2"/>
              <a:buChar char="Ø"/>
            </a:pPr>
            <a:r>
              <a:rPr lang="en-GB" sz="900" dirty="0">
                <a:effectLst/>
                <a:latin typeface="ArialMT"/>
              </a:rPr>
              <a:t>The Trust will ensure that gender equality remains integral to our Equality, Diversity and Inclusion Strategy.</a:t>
            </a:r>
          </a:p>
        </p:txBody>
      </p:sp>
      <p:sp>
        <p:nvSpPr>
          <p:cNvPr id="6" name="TextBox 5">
            <a:extLst>
              <a:ext uri="{FF2B5EF4-FFF2-40B4-BE49-F238E27FC236}">
                <a16:creationId xmlns:a16="http://schemas.microsoft.com/office/drawing/2014/main" id="{31139DDE-243A-B265-01BA-764B3688E631}"/>
              </a:ext>
            </a:extLst>
          </p:cNvPr>
          <p:cNvSpPr txBox="1"/>
          <p:nvPr/>
        </p:nvSpPr>
        <p:spPr>
          <a:xfrm>
            <a:off x="182710" y="2052317"/>
            <a:ext cx="8635447" cy="1338828"/>
          </a:xfrm>
          <a:prstGeom prst="rect">
            <a:avLst/>
          </a:prstGeom>
          <a:noFill/>
        </p:spPr>
        <p:txBody>
          <a:bodyPr wrap="square">
            <a:spAutoFit/>
          </a:bodyPr>
          <a:lstStyle/>
          <a:p>
            <a:r>
              <a:rPr lang="en-GB" sz="900" b="1" dirty="0">
                <a:solidFill>
                  <a:schemeClr val="accent1"/>
                </a:solidFill>
                <a:effectLst/>
                <a:latin typeface="Arial" panose="020B0604020202020204" pitchFamily="34" charset="0"/>
              </a:rPr>
              <a:t>Actions: </a:t>
            </a:r>
            <a:endParaRPr lang="en-GB" sz="900" dirty="0">
              <a:solidFill>
                <a:schemeClr val="accent1"/>
              </a:solidFill>
              <a:effectLst/>
              <a:latin typeface="Arial" panose="020B0604020202020204" pitchFamily="34" charset="0"/>
              <a:cs typeface="Arial" panose="020B0604020202020204" pitchFamily="34" charset="0"/>
            </a:endParaRPr>
          </a:p>
          <a:p>
            <a:r>
              <a:rPr lang="en-GB" sz="1000" dirty="0">
                <a:effectLst/>
                <a:latin typeface="Arial" panose="020B0604020202020204" pitchFamily="34" charset="0"/>
                <a:cs typeface="Arial" panose="020B0604020202020204" pitchFamily="34" charset="0"/>
              </a:rPr>
              <a:t>• Implement the Mend the Gap review recommendations for medical staff and develop a plan to apply those recommendations to senior non-medical   </a:t>
            </a:r>
          </a:p>
          <a:p>
            <a:r>
              <a:rPr lang="en-GB" sz="1000" dirty="0">
                <a:latin typeface="Arial" panose="020B0604020202020204" pitchFamily="34" charset="0"/>
                <a:cs typeface="Arial" panose="020B0604020202020204" pitchFamily="34" charset="0"/>
              </a:rPr>
              <a:t> </a:t>
            </a:r>
            <a:r>
              <a:rPr lang="en-GB" sz="1000" dirty="0">
                <a:effectLst/>
                <a:latin typeface="Arial" panose="020B0604020202020204" pitchFamily="34" charset="0"/>
                <a:cs typeface="Arial" panose="020B0604020202020204" pitchFamily="34" charset="0"/>
              </a:rPr>
              <a:t> workforce. (By March 2024)</a:t>
            </a:r>
          </a:p>
          <a:p>
            <a:pPr marL="88900" indent="-88900"/>
            <a:r>
              <a:rPr lang="en-GB" sz="1000" dirty="0">
                <a:effectLst/>
                <a:latin typeface="Arial" panose="020B0604020202020204" pitchFamily="34" charset="0"/>
                <a:cs typeface="Arial" panose="020B0604020202020204" pitchFamily="34" charset="0"/>
              </a:rPr>
              <a:t>• Analyse data to understand pay gaps by protected characteristic and put in place an improvement plan. This will be tracked and monitored by NHS</a:t>
            </a:r>
            <a:r>
              <a:rPr lang="en-GB" sz="1000" dirty="0">
                <a:latin typeface="Arial" panose="020B0604020202020204" pitchFamily="34" charset="0"/>
                <a:cs typeface="Arial" panose="020B0604020202020204" pitchFamily="34" charset="0"/>
              </a:rPr>
              <a:t> </a:t>
            </a:r>
            <a:r>
              <a:rPr lang="en-GB" sz="1000" dirty="0">
                <a:effectLst/>
                <a:latin typeface="Arial" panose="020B0604020202020204" pitchFamily="34" charset="0"/>
                <a:cs typeface="Arial" panose="020B0604020202020204" pitchFamily="34" charset="0"/>
              </a:rPr>
              <a:t>boards. Reflecting the maturity of current data sets, plans should be in place for sex and race by 2024, disability by 2025 and other protected characteristics. (By 2026).</a:t>
            </a:r>
          </a:p>
          <a:p>
            <a:r>
              <a:rPr lang="en-GB" sz="1000" dirty="0">
                <a:effectLst/>
                <a:latin typeface="Arial" panose="020B0604020202020204" pitchFamily="34" charset="0"/>
                <a:cs typeface="Arial" panose="020B0604020202020204" pitchFamily="34" charset="0"/>
              </a:rPr>
              <a:t>• Implement an effective flexible working policy including advertising flexible working options on</a:t>
            </a:r>
            <a:r>
              <a:rPr lang="en-GB" sz="1000" b="1" dirty="0">
                <a:effectLst/>
                <a:latin typeface="Arial" panose="020B0604020202020204" pitchFamily="34" charset="0"/>
                <a:cs typeface="Arial" panose="020B0604020202020204" pitchFamily="34" charset="0"/>
              </a:rPr>
              <a:t> organisations’ recruitment campaigns. (By March 2024).</a:t>
            </a:r>
            <a:r>
              <a:rPr lang="en-GB" sz="1000" b="1" dirty="0">
                <a:solidFill>
                  <a:schemeClr val="bg1"/>
                </a:solidFill>
                <a:effectLst/>
                <a:latin typeface="Arial" panose="020B0604020202020204" pitchFamily="34" charset="0"/>
                <a:cs typeface="Arial" panose="020B0604020202020204" pitchFamily="34" charset="0"/>
              </a:rPr>
              <a:t>NHS organisations and ICBs must</a:t>
            </a:r>
          </a:p>
        </p:txBody>
      </p:sp>
      <p:sp>
        <p:nvSpPr>
          <p:cNvPr id="16" name="TextBox 15">
            <a:extLst>
              <a:ext uri="{FF2B5EF4-FFF2-40B4-BE49-F238E27FC236}">
                <a16:creationId xmlns:a16="http://schemas.microsoft.com/office/drawing/2014/main" id="{08B168A0-045C-C905-2AF0-909053BC0CA6}"/>
              </a:ext>
            </a:extLst>
          </p:cNvPr>
          <p:cNvSpPr txBox="1"/>
          <p:nvPr/>
        </p:nvSpPr>
        <p:spPr>
          <a:xfrm>
            <a:off x="190831" y="1487874"/>
            <a:ext cx="8444285" cy="600164"/>
          </a:xfrm>
          <a:prstGeom prst="rect">
            <a:avLst/>
          </a:prstGeom>
          <a:noFill/>
        </p:spPr>
        <p:txBody>
          <a:bodyPr wrap="square">
            <a:spAutoFit/>
          </a:bodyPr>
          <a:lstStyle/>
          <a:p>
            <a:r>
              <a:rPr lang="en-GB" sz="1200" b="1" dirty="0">
                <a:solidFill>
                  <a:schemeClr val="accent1"/>
                </a:solidFill>
                <a:effectLst/>
                <a:latin typeface="Arial" panose="020B0604020202020204" pitchFamily="34" charset="0"/>
              </a:rPr>
              <a:t>NHS &amp; ICB : </a:t>
            </a:r>
            <a:r>
              <a:rPr lang="en-GB" sz="1200" b="1" dirty="0">
                <a:solidFill>
                  <a:schemeClr val="accent1"/>
                </a:solidFill>
                <a:latin typeface="Arial" panose="020B0604020202020204" pitchFamily="34" charset="0"/>
                <a:cs typeface="Arial" panose="020B0604020202020204" pitchFamily="34" charset="0"/>
              </a:rPr>
              <a:t>Success Metric </a:t>
            </a:r>
          </a:p>
          <a:p>
            <a:r>
              <a:rPr lang="en-GB" sz="1050" dirty="0">
                <a:effectLst/>
                <a:latin typeface="Arial" panose="020B0604020202020204" pitchFamily="34" charset="0"/>
                <a:cs typeface="Arial" panose="020B0604020202020204" pitchFamily="34" charset="0"/>
              </a:rPr>
              <a:t>3a. Year-on-year reductions in the gender, race and disability pay gaps (Pay gap reporting)</a:t>
            </a:r>
          </a:p>
          <a:p>
            <a:r>
              <a:rPr lang="en-GB" sz="1050" dirty="0">
                <a:effectLst/>
                <a:latin typeface="Arial" panose="020B0604020202020204" pitchFamily="34" charset="0"/>
                <a:cs typeface="Arial" panose="020B0604020202020204" pitchFamily="34" charset="0"/>
              </a:rPr>
              <a:t>NHS organisations and ICBs must complete the following actions:</a:t>
            </a:r>
          </a:p>
        </p:txBody>
      </p:sp>
      <p:sp>
        <p:nvSpPr>
          <p:cNvPr id="4" name="TextBox 3">
            <a:extLst>
              <a:ext uri="{FF2B5EF4-FFF2-40B4-BE49-F238E27FC236}">
                <a16:creationId xmlns:a16="http://schemas.microsoft.com/office/drawing/2014/main" id="{C49B10F1-2CB6-56E2-B84E-CC254B6DA8A8}"/>
              </a:ext>
            </a:extLst>
          </p:cNvPr>
          <p:cNvSpPr txBox="1"/>
          <p:nvPr/>
        </p:nvSpPr>
        <p:spPr>
          <a:xfrm>
            <a:off x="278292" y="3388608"/>
            <a:ext cx="4154359" cy="261610"/>
          </a:xfrm>
          <a:prstGeom prst="rect">
            <a:avLst/>
          </a:prstGeom>
          <a:solidFill>
            <a:srgbClr val="FFC000"/>
          </a:solidFill>
        </p:spPr>
        <p:txBody>
          <a:bodyPr wrap="square" rtlCol="0">
            <a:spAutoFit/>
          </a:bodyPr>
          <a:lstStyle/>
          <a:p>
            <a:pPr algn="ctr"/>
            <a:r>
              <a:rPr lang="en-GB" sz="1100" b="1" dirty="0">
                <a:effectLst/>
                <a:latin typeface="Arial" panose="020B0604020202020204" pitchFamily="34" charset="0"/>
              </a:rPr>
              <a:t>Current progress against success metric</a:t>
            </a:r>
            <a:endParaRPr lang="en-GB" sz="1100" dirty="0">
              <a:effectLst/>
            </a:endParaRPr>
          </a:p>
        </p:txBody>
      </p:sp>
    </p:spTree>
    <p:extLst>
      <p:ext uri="{BB962C8B-B14F-4D97-AF65-F5344CB8AC3E}">
        <p14:creationId xmlns:p14="http://schemas.microsoft.com/office/powerpoint/2010/main" val="190708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D2A0-DF50-196C-3FFE-99E817A3497A}"/>
              </a:ext>
            </a:extLst>
          </p:cNvPr>
          <p:cNvSpPr txBox="1">
            <a:spLocks/>
          </p:cNvSpPr>
          <p:nvPr/>
        </p:nvSpPr>
        <p:spPr>
          <a:xfrm>
            <a:off x="190831" y="1035375"/>
            <a:ext cx="5693134" cy="66079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b="1" i="0" kern="1200">
                <a:solidFill>
                  <a:srgbClr val="768D99"/>
                </a:solidFill>
                <a:latin typeface="Arial" panose="020B0604020202020204" pitchFamily="34" charset="0"/>
                <a:ea typeface="+mj-ea"/>
                <a:cs typeface="Arial" panose="020B0604020202020204" pitchFamily="34" charset="0"/>
              </a:defRPr>
            </a:lvl1pPr>
          </a:lstStyle>
          <a:p>
            <a:endParaRPr lang="en-US" dirty="0"/>
          </a:p>
        </p:txBody>
      </p:sp>
      <p:sp>
        <p:nvSpPr>
          <p:cNvPr id="3" name="Subtitle 2">
            <a:extLst>
              <a:ext uri="{FF2B5EF4-FFF2-40B4-BE49-F238E27FC236}">
                <a16:creationId xmlns:a16="http://schemas.microsoft.com/office/drawing/2014/main" id="{F4A1749A-0031-C0EF-C64A-5106A5CC7053}"/>
              </a:ext>
            </a:extLst>
          </p:cNvPr>
          <p:cNvSpPr txBox="1">
            <a:spLocks/>
          </p:cNvSpPr>
          <p:nvPr/>
        </p:nvSpPr>
        <p:spPr>
          <a:xfrm>
            <a:off x="278292" y="2895155"/>
            <a:ext cx="8444285" cy="29393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768D9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200" dirty="0">
              <a:solidFill>
                <a:schemeClr val="tx1"/>
              </a:solidFill>
            </a:endParaRPr>
          </a:p>
        </p:txBody>
      </p:sp>
      <p:sp>
        <p:nvSpPr>
          <p:cNvPr id="5" name="TextBox 4">
            <a:extLst>
              <a:ext uri="{FF2B5EF4-FFF2-40B4-BE49-F238E27FC236}">
                <a16:creationId xmlns:a16="http://schemas.microsoft.com/office/drawing/2014/main" id="{4B215942-C378-4875-D75D-760F4B27BFCF}"/>
              </a:ext>
            </a:extLst>
          </p:cNvPr>
          <p:cNvSpPr txBox="1"/>
          <p:nvPr/>
        </p:nvSpPr>
        <p:spPr>
          <a:xfrm>
            <a:off x="169012" y="897846"/>
            <a:ext cx="8587410" cy="492443"/>
          </a:xfrm>
          <a:prstGeom prst="rect">
            <a:avLst/>
          </a:prstGeom>
          <a:noFill/>
        </p:spPr>
        <p:txBody>
          <a:bodyPr wrap="square">
            <a:spAutoFit/>
          </a:bodyPr>
          <a:lstStyle/>
          <a:p>
            <a:pPr algn="l" fontAlgn="base"/>
            <a:r>
              <a:rPr lang="en-GB" sz="1400" b="1" i="0" u="none" strike="noStrike" dirty="0">
                <a:effectLst/>
                <a:latin typeface="Arial" panose="020B0604020202020204" pitchFamily="34" charset="0"/>
                <a:cs typeface="Arial" panose="020B0604020202020204" pitchFamily="34" charset="0"/>
              </a:rPr>
              <a:t>High impact action 4</a:t>
            </a:r>
            <a:r>
              <a:rPr lang="en-GB" sz="1400" b="1" dirty="0">
                <a:latin typeface="Arial" panose="020B0604020202020204" pitchFamily="34" charset="0"/>
                <a:cs typeface="Arial" panose="020B0604020202020204" pitchFamily="34" charset="0"/>
              </a:rPr>
              <a:t> </a:t>
            </a:r>
            <a:r>
              <a:rPr lang="en-GB" sz="1200" b="1" i="0" u="none" strike="noStrike" dirty="0">
                <a:solidFill>
                  <a:schemeClr val="accent1"/>
                </a:solidFill>
                <a:effectLst/>
                <a:latin typeface="Arial" panose="020B0604020202020204" pitchFamily="34" charset="0"/>
                <a:cs typeface="Arial" panose="020B0604020202020204" pitchFamily="34" charset="0"/>
              </a:rPr>
              <a:t>[ PILLAR: Health Inequalities ]</a:t>
            </a:r>
          </a:p>
          <a:p>
            <a:pPr algn="l" fontAlgn="base"/>
            <a:r>
              <a:rPr lang="en-GB" sz="1200" i="0" u="none" strike="noStrike" dirty="0">
                <a:solidFill>
                  <a:srgbClr val="202A30"/>
                </a:solidFill>
                <a:effectLst/>
                <a:latin typeface="Arial" panose="020B0604020202020204" pitchFamily="34" charset="0"/>
                <a:cs typeface="Arial" panose="020B0604020202020204" pitchFamily="34" charset="0"/>
              </a:rPr>
              <a:t>Develop and implement an improvement plan to address health inequalities within the workforce.</a:t>
            </a:r>
          </a:p>
        </p:txBody>
      </p:sp>
      <p:sp>
        <p:nvSpPr>
          <p:cNvPr id="12" name="TextBox 11">
            <a:extLst>
              <a:ext uri="{FF2B5EF4-FFF2-40B4-BE49-F238E27FC236}">
                <a16:creationId xmlns:a16="http://schemas.microsoft.com/office/drawing/2014/main" id="{F6818301-6EE0-61CD-FEE1-F04BF2265CF7}"/>
              </a:ext>
            </a:extLst>
          </p:cNvPr>
          <p:cNvSpPr txBox="1"/>
          <p:nvPr/>
        </p:nvSpPr>
        <p:spPr>
          <a:xfrm>
            <a:off x="81548" y="3871566"/>
            <a:ext cx="4184979" cy="2877711"/>
          </a:xfrm>
          <a:prstGeom prst="rect">
            <a:avLst/>
          </a:prstGeom>
          <a:noFill/>
        </p:spPr>
        <p:txBody>
          <a:bodyPr wrap="square" rtlCol="0">
            <a:spAutoFit/>
          </a:bodyPr>
          <a:lstStyle/>
          <a:p>
            <a:pPr marL="171450" indent="-171450">
              <a:buFont typeface="Arial" panose="020B0604020202020204" pitchFamily="34" charset="0"/>
              <a:buChar char="•"/>
            </a:pPr>
            <a:r>
              <a:rPr lang="en-GB" sz="900" dirty="0">
                <a:effectLst/>
                <a:latin typeface="ArialMT"/>
              </a:rPr>
              <a:t>We publish updated equality objectives in line with outcomes from the reports</a:t>
            </a:r>
          </a:p>
          <a:p>
            <a:pPr marL="171450" indent="-171450">
              <a:buFont typeface="Arial" panose="020B0604020202020204" pitchFamily="34" charset="0"/>
              <a:buChar char="•"/>
            </a:pPr>
            <a:r>
              <a:rPr lang="en-GB" sz="900" dirty="0">
                <a:effectLst/>
                <a:latin typeface="ArialMT"/>
              </a:rPr>
              <a:t> 4a In response to the staff survey report of 2023, where we scored below the national average for wellbeing, we have appointed a new Head of Wellbeing who began their role in October</a:t>
            </a:r>
          </a:p>
          <a:p>
            <a:pPr marL="171450" indent="-171450">
              <a:buFont typeface="Arial" panose="020B0604020202020204" pitchFamily="34" charset="0"/>
              <a:buChar char="•"/>
            </a:pPr>
            <a:r>
              <a:rPr lang="en-GB" sz="900" dirty="0">
                <a:effectLst/>
                <a:latin typeface="ArialMT"/>
              </a:rPr>
              <a:t>4b All staff receive a wellbeing conversation, in line with with part of the NHS people plan strategy</a:t>
            </a:r>
          </a:p>
          <a:p>
            <a:pPr marL="171450" indent="-171450">
              <a:buFont typeface="Arial" panose="020B0604020202020204" pitchFamily="34" charset="0"/>
              <a:buChar char="•"/>
            </a:pPr>
            <a:r>
              <a:rPr lang="en-GB" sz="900" dirty="0">
                <a:effectLst/>
                <a:latin typeface="ArialMT"/>
              </a:rPr>
              <a:t>We have a well-established the Staff Inclusion Group which acts as the engine room for inclusion work at Whittington Health and feedback from staff equality networks </a:t>
            </a:r>
          </a:p>
          <a:p>
            <a:pPr marL="171450" indent="-171450">
              <a:buFont typeface="Arial" panose="020B0604020202020204" pitchFamily="34" charset="0"/>
              <a:buChar char="•"/>
            </a:pPr>
            <a:r>
              <a:rPr lang="en-GB" sz="900" dirty="0">
                <a:effectLst/>
                <a:latin typeface="ArialMT"/>
              </a:rPr>
              <a:t>A Reasonable Adjustment Policy is in place, and a centralised budget ensures equity of access.</a:t>
            </a:r>
          </a:p>
          <a:p>
            <a:pPr marL="171450" indent="-171450">
              <a:buFont typeface="Arial" panose="020B0604020202020204" pitchFamily="34" charset="0"/>
              <a:buChar char="•"/>
            </a:pPr>
            <a:r>
              <a:rPr lang="en-GB" sz="900" dirty="0">
                <a:effectLst/>
                <a:latin typeface="ArialMT"/>
              </a:rPr>
              <a:t>Firmed up the internal procurement system and review and update staff training.</a:t>
            </a:r>
          </a:p>
          <a:p>
            <a:pPr marL="171450" indent="-171450">
              <a:buFont typeface="Arial" panose="020B0604020202020204" pitchFamily="34" charset="0"/>
              <a:buChar char="•"/>
            </a:pPr>
            <a:r>
              <a:rPr lang="en-GB" sz="900" dirty="0">
                <a:effectLst/>
                <a:latin typeface="ArialMT"/>
              </a:rPr>
              <a:t>We have Mental Health First Aiders and other mindfulness, a Flexible Working Policy and an internal coaching service.</a:t>
            </a:r>
          </a:p>
          <a:p>
            <a:pPr marL="171450" indent="-171450">
              <a:buFont typeface="Arial" panose="020B0604020202020204" pitchFamily="34" charset="0"/>
              <a:buChar char="•"/>
            </a:pPr>
            <a:r>
              <a:rPr lang="en-GB" sz="900" dirty="0">
                <a:effectLst/>
                <a:latin typeface="ArialMT"/>
              </a:rPr>
              <a:t>We have a newly recruited Head of Wellbeing and Psychological Support. Counselling services such as the Employees Assistance Programme</a:t>
            </a:r>
          </a:p>
          <a:p>
            <a:pPr marL="171450" indent="-171450">
              <a:buFont typeface="Arial" panose="020B0604020202020204" pitchFamily="34" charset="0"/>
              <a:buChar char="•"/>
            </a:pPr>
            <a:r>
              <a:rPr lang="en-GB" sz="900" dirty="0">
                <a:effectLst/>
                <a:latin typeface="ArialMT"/>
              </a:rPr>
              <a:t>We have a robust &amp; visible organisational development team.</a:t>
            </a:r>
            <a:endParaRPr lang="en-GB" sz="1000" dirty="0">
              <a:effectLst/>
              <a:latin typeface="ArialMT"/>
            </a:endParaRPr>
          </a:p>
          <a:p>
            <a:endParaRPr lang="en-GB" sz="1000" dirty="0">
              <a:solidFill>
                <a:schemeClr val="accent1"/>
              </a:solidFill>
            </a:endParaRPr>
          </a:p>
        </p:txBody>
      </p:sp>
      <p:sp>
        <p:nvSpPr>
          <p:cNvPr id="13" name="TextBox 12">
            <a:extLst>
              <a:ext uri="{FF2B5EF4-FFF2-40B4-BE49-F238E27FC236}">
                <a16:creationId xmlns:a16="http://schemas.microsoft.com/office/drawing/2014/main" id="{B1322883-254F-0A03-E2B2-23D4F8815BA5}"/>
              </a:ext>
            </a:extLst>
          </p:cNvPr>
          <p:cNvSpPr txBox="1"/>
          <p:nvPr/>
        </p:nvSpPr>
        <p:spPr>
          <a:xfrm>
            <a:off x="4463271" y="3837779"/>
            <a:ext cx="4599181" cy="2877711"/>
          </a:xfrm>
          <a:prstGeom prst="rect">
            <a:avLst/>
          </a:prstGeom>
          <a:noFill/>
        </p:spPr>
        <p:txBody>
          <a:bodyPr wrap="square" rtlCol="0">
            <a:spAutoFit/>
          </a:bodyPr>
          <a:lstStyle/>
          <a:p>
            <a:pPr marL="171450" indent="-171450">
              <a:buFont typeface="Wingdings" pitchFamily="2" charset="2"/>
              <a:buChar char="Ø"/>
            </a:pPr>
            <a:r>
              <a:rPr lang="en-GB" sz="900" dirty="0">
                <a:effectLst/>
                <a:latin typeface="ArialMT"/>
              </a:rPr>
              <a:t>Disability hub on the intranet to enable ease of access to information. Cost of living advice is designed to help staff control their finances and reduce money worries.</a:t>
            </a:r>
          </a:p>
          <a:p>
            <a:pPr marL="171450" indent="-171450">
              <a:buFont typeface="Wingdings" pitchFamily="2" charset="2"/>
              <a:buChar char="Ø"/>
            </a:pPr>
            <a:r>
              <a:rPr lang="en-GB" sz="900" dirty="0">
                <a:effectLst/>
                <a:latin typeface="ArialMT"/>
              </a:rPr>
              <a:t>Issue religion and culture guide at the end of Q4</a:t>
            </a:r>
          </a:p>
          <a:p>
            <a:pPr marL="171450" indent="-171450">
              <a:buFont typeface="Wingdings" pitchFamily="2" charset="2"/>
              <a:buChar char="Ø"/>
            </a:pPr>
            <a:r>
              <a:rPr lang="en-GB" sz="900" dirty="0">
                <a:effectLst/>
                <a:latin typeface="ArialMT"/>
              </a:rPr>
              <a:t>The Staff Engagement Roadshow is part of the Trust Staff Engagement Strategy. </a:t>
            </a:r>
          </a:p>
          <a:p>
            <a:r>
              <a:rPr lang="en-GB" sz="900" dirty="0">
                <a:effectLst/>
                <a:latin typeface="ArialMT"/>
              </a:rPr>
              <a:t>      It provides targeted programs, resources, and activities to support staff, foster a</a:t>
            </a:r>
          </a:p>
          <a:p>
            <a:r>
              <a:rPr lang="en-GB" sz="900" dirty="0">
                <a:latin typeface="ArialMT"/>
              </a:rPr>
              <a:t>      </a:t>
            </a:r>
            <a:r>
              <a:rPr lang="en-GB" sz="900" dirty="0">
                <a:effectLst/>
                <a:latin typeface="ArialMT"/>
              </a:rPr>
              <a:t> sense of community, belonging and offer professional development opportunities.</a:t>
            </a:r>
          </a:p>
          <a:p>
            <a:pPr marL="171450" indent="-171450">
              <a:buFont typeface="Wingdings" pitchFamily="2" charset="2"/>
              <a:buChar char="Ø"/>
            </a:pPr>
            <a:r>
              <a:rPr lang="en-GB" sz="900" dirty="0">
                <a:effectLst/>
                <a:latin typeface="ArialMT"/>
              </a:rPr>
              <a:t>As part of the People Promise, implement wellbeing conversations and wellbeing plans. </a:t>
            </a:r>
          </a:p>
          <a:p>
            <a:pPr marL="171450" indent="-171450">
              <a:buFont typeface="Wingdings" pitchFamily="2" charset="2"/>
              <a:buChar char="Ø"/>
            </a:pPr>
            <a:r>
              <a:rPr lang="en-GB" sz="900" dirty="0">
                <a:effectLst/>
                <a:latin typeface="ArialMT"/>
              </a:rPr>
              <a:t>Deliver equalities &amp; inclusion programmes to tackle disparities in staff experience actively.</a:t>
            </a:r>
          </a:p>
          <a:p>
            <a:pPr marL="171450" indent="-171450">
              <a:buFont typeface="Wingdings" pitchFamily="2" charset="2"/>
              <a:buChar char="Ø"/>
            </a:pPr>
            <a:r>
              <a:rPr lang="en-GB" sz="900" dirty="0">
                <a:effectLst/>
                <a:latin typeface="ArialMT"/>
              </a:rPr>
              <a:t>Publish updated equality objectives based on PSED report outcomes. Advance equality and inclusion through innovative approaches for more inclusive and accessible services for all communities</a:t>
            </a:r>
          </a:p>
          <a:p>
            <a:pPr marL="171450" indent="-171450">
              <a:buFont typeface="Wingdings" pitchFamily="2" charset="2"/>
              <a:buChar char="Ø"/>
            </a:pPr>
            <a:r>
              <a:rPr lang="en-GB" sz="900" dirty="0">
                <a:effectLst/>
                <a:latin typeface="ArialMT"/>
              </a:rPr>
              <a:t>Engage with NHS England's 2024/25 work to establish a system to measure improvements in health inequalities among the workforce.</a:t>
            </a:r>
          </a:p>
          <a:p>
            <a:pPr marL="171450" indent="-171450">
              <a:buFont typeface="Wingdings" pitchFamily="2" charset="2"/>
              <a:buChar char="Ø"/>
            </a:pPr>
            <a:r>
              <a:rPr lang="en-GB" sz="900" dirty="0">
                <a:effectLst/>
                <a:latin typeface="ArialMT"/>
              </a:rPr>
              <a:t>We are due to undertake an organisational diagnostic aligned with the new NHS health and wellbeing framework.</a:t>
            </a:r>
          </a:p>
          <a:p>
            <a:pPr marL="171450" indent="-171450">
              <a:buFont typeface="Wingdings" pitchFamily="2" charset="2"/>
              <a:buChar char="Ø"/>
            </a:pPr>
            <a:r>
              <a:rPr lang="en-GB" sz="900" dirty="0">
                <a:effectLst/>
                <a:latin typeface="ArialMT"/>
              </a:rPr>
              <a:t>Continue to deliver outcomes against our neurodiversity and EDI strategy.</a:t>
            </a:r>
          </a:p>
          <a:p>
            <a:endParaRPr lang="en-GB" sz="900" dirty="0">
              <a:effectLst/>
              <a:highlight>
                <a:srgbClr val="00FF00"/>
              </a:highlight>
              <a:latin typeface="ArialMT"/>
            </a:endParaRPr>
          </a:p>
          <a:p>
            <a:endParaRPr lang="en-GB" sz="1000" dirty="0">
              <a:solidFill>
                <a:srgbClr val="0072BC"/>
              </a:solidFill>
              <a:highlight>
                <a:srgbClr val="00FF00"/>
              </a:highlight>
              <a:latin typeface="ArialMT"/>
            </a:endParaRPr>
          </a:p>
        </p:txBody>
      </p:sp>
      <p:sp>
        <p:nvSpPr>
          <p:cNvPr id="6" name="TextBox 5">
            <a:extLst>
              <a:ext uri="{FF2B5EF4-FFF2-40B4-BE49-F238E27FC236}">
                <a16:creationId xmlns:a16="http://schemas.microsoft.com/office/drawing/2014/main" id="{31139DDE-243A-B265-01BA-764B3688E631}"/>
              </a:ext>
            </a:extLst>
          </p:cNvPr>
          <p:cNvSpPr txBox="1"/>
          <p:nvPr/>
        </p:nvSpPr>
        <p:spPr>
          <a:xfrm>
            <a:off x="186804" y="2739372"/>
            <a:ext cx="8030932" cy="923330"/>
          </a:xfrm>
          <a:prstGeom prst="rect">
            <a:avLst/>
          </a:prstGeom>
          <a:noFill/>
        </p:spPr>
        <p:txBody>
          <a:bodyPr wrap="square">
            <a:spAutoFit/>
          </a:bodyPr>
          <a:lstStyle/>
          <a:p>
            <a:r>
              <a:rPr lang="en-GB" sz="900" b="1" dirty="0">
                <a:solidFill>
                  <a:schemeClr val="accent1"/>
                </a:solidFill>
                <a:effectLst/>
                <a:latin typeface="Arial" panose="020B0604020202020204" pitchFamily="34" charset="0"/>
              </a:rPr>
              <a:t>Actions: </a:t>
            </a:r>
            <a:endParaRPr lang="en-GB" sz="900" b="1" dirty="0">
              <a:solidFill>
                <a:schemeClr val="accent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effectLst/>
                <a:latin typeface="Arial" panose="020B0604020202020204" pitchFamily="34" charset="0"/>
                <a:cs typeface="Arial" panose="020B0604020202020204" pitchFamily="34" charset="0"/>
              </a:rPr>
              <a:t>Line managers and supervisors should have regular effective wellbeing conversations with their teams, using resources such as the national NHS health and wellbeing framework. (By Oct 2023).</a:t>
            </a:r>
          </a:p>
          <a:p>
            <a:pPr marL="171450" indent="-171450">
              <a:buFont typeface="Arial" panose="020B0604020202020204" pitchFamily="34" charset="0"/>
              <a:buChar char="•"/>
            </a:pPr>
            <a:r>
              <a:rPr lang="en-GB" sz="900" dirty="0">
                <a:effectLst/>
                <a:latin typeface="Arial" panose="020B0604020202020204" pitchFamily="34" charset="0"/>
                <a:cs typeface="Arial" panose="020B0604020202020204" pitchFamily="34" charset="0"/>
              </a:rPr>
              <a:t>Work in partnership with community organisations, facilitated by ICBs working with NHS organisations and arm’s length bodies, such as the NHS Race and Health Observatory. For example, local educational and voluntary sector partners can support social mobility and improve employment opportunities across healthcare. (By April 2025).</a:t>
            </a:r>
            <a:endParaRPr lang="en-GB" sz="900" b="1" dirty="0">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8B168A0-045C-C905-2AF0-909053BC0CA6}"/>
              </a:ext>
            </a:extLst>
          </p:cNvPr>
          <p:cNvSpPr txBox="1"/>
          <p:nvPr/>
        </p:nvSpPr>
        <p:spPr>
          <a:xfrm>
            <a:off x="174368" y="1343233"/>
            <a:ext cx="8444285" cy="1477328"/>
          </a:xfrm>
          <a:prstGeom prst="rect">
            <a:avLst/>
          </a:prstGeom>
          <a:noFill/>
        </p:spPr>
        <p:txBody>
          <a:bodyPr wrap="square">
            <a:spAutoFit/>
          </a:bodyPr>
          <a:lstStyle/>
          <a:p>
            <a:r>
              <a:rPr lang="en-GB" sz="900" b="1" dirty="0">
                <a:solidFill>
                  <a:schemeClr val="accent1"/>
                </a:solidFill>
                <a:effectLst/>
                <a:latin typeface="Arial" panose="020B0604020202020204" pitchFamily="34" charset="0"/>
                <a:cs typeface="Arial" panose="020B0604020202020204" pitchFamily="34" charset="0"/>
              </a:rPr>
              <a:t>NHS &amp; ICB Actions: Success Metric </a:t>
            </a:r>
          </a:p>
          <a:p>
            <a:r>
              <a:rPr lang="en-GB" sz="900" dirty="0">
                <a:effectLst/>
                <a:latin typeface="Arial" panose="020B0604020202020204" pitchFamily="34" charset="0"/>
                <a:cs typeface="Arial" panose="020B0604020202020204" pitchFamily="34" charset="0"/>
              </a:rPr>
              <a:t>• 4a. Organisation action on staff health and wellbeing. (NHS Staff Survey)</a:t>
            </a:r>
          </a:p>
          <a:p>
            <a:r>
              <a:rPr lang="en-GB" sz="900" dirty="0">
                <a:effectLst/>
                <a:latin typeface="Arial" panose="020B0604020202020204" pitchFamily="34" charset="0"/>
                <a:cs typeface="Arial" panose="020B0604020202020204" pitchFamily="34" charset="0"/>
              </a:rPr>
              <a:t>• 4b. Quality of training score (National Education and Training Survey (NETS)</a:t>
            </a:r>
          </a:p>
          <a:p>
            <a:r>
              <a:rPr lang="en-GB" sz="900" dirty="0">
                <a:effectLst/>
                <a:latin typeface="Arial" panose="020B0604020202020204" pitchFamily="34" charset="0"/>
                <a:cs typeface="Arial" panose="020B0604020202020204" pitchFamily="34" charset="0"/>
              </a:rPr>
              <a:t>NHS organisations and ICBs must</a:t>
            </a:r>
          </a:p>
          <a:p>
            <a:r>
              <a:rPr lang="en-GB" sz="900" dirty="0">
                <a:effectLst/>
                <a:latin typeface="Arial" panose="020B0604020202020204" pitchFamily="34" charset="0"/>
                <a:cs typeface="Arial" panose="020B0604020202020204" pitchFamily="34" charset="0"/>
              </a:rPr>
              <a:t>complete the following actions:</a:t>
            </a:r>
          </a:p>
          <a:p>
            <a:pPr marL="88900" indent="-88900"/>
            <a:r>
              <a:rPr lang="en-GB" sz="900" dirty="0">
                <a:effectLst/>
                <a:latin typeface="Arial" panose="020B0604020202020204" pitchFamily="34" charset="0"/>
                <a:cs typeface="Arial" panose="020B0604020202020204" pitchFamily="34" charset="0"/>
              </a:rPr>
              <a:t>• Line managers and supervisors should have regular effective wellbeing conversations with their teams, using resources such as the national NHS health and wellbeing framework. (By Oct 2023).</a:t>
            </a:r>
          </a:p>
          <a:p>
            <a:pPr marL="88900" indent="-88900"/>
            <a:r>
              <a:rPr lang="en-GB" sz="900" dirty="0">
                <a:effectLst/>
                <a:latin typeface="Arial" panose="020B0604020202020204" pitchFamily="34" charset="0"/>
                <a:cs typeface="Arial" panose="020B0604020202020204" pitchFamily="34" charset="0"/>
              </a:rPr>
              <a:t>• Work in partnership with community organisations, facilitated by ICBs working with NHS organisations and arm’s length bodies, such as the NHS Race and Health Observatory. For example, local educational and voluntary sector partners can support social mobility and improve employment opportunities across healthcare. (By April 2025).</a:t>
            </a:r>
          </a:p>
        </p:txBody>
      </p:sp>
      <p:sp>
        <p:nvSpPr>
          <p:cNvPr id="4" name="TextBox 3">
            <a:extLst>
              <a:ext uri="{FF2B5EF4-FFF2-40B4-BE49-F238E27FC236}">
                <a16:creationId xmlns:a16="http://schemas.microsoft.com/office/drawing/2014/main" id="{A1073043-57A1-650E-69E0-0A86D8613591}"/>
              </a:ext>
            </a:extLst>
          </p:cNvPr>
          <p:cNvSpPr txBox="1"/>
          <p:nvPr/>
        </p:nvSpPr>
        <p:spPr>
          <a:xfrm>
            <a:off x="278292" y="3609956"/>
            <a:ext cx="3791491" cy="261610"/>
          </a:xfrm>
          <a:prstGeom prst="rect">
            <a:avLst/>
          </a:prstGeom>
          <a:solidFill>
            <a:srgbClr val="FFC000"/>
          </a:solidFill>
        </p:spPr>
        <p:txBody>
          <a:bodyPr wrap="square" rtlCol="0">
            <a:spAutoFit/>
          </a:bodyPr>
          <a:lstStyle/>
          <a:p>
            <a:pPr algn="ctr"/>
            <a:r>
              <a:rPr lang="en-GB" sz="1100" b="1" dirty="0">
                <a:effectLst/>
                <a:latin typeface="Arial" panose="020B0604020202020204" pitchFamily="34" charset="0"/>
              </a:rPr>
              <a:t>Current progress against success metric </a:t>
            </a:r>
            <a:endParaRPr lang="en-GB" sz="1100" dirty="0">
              <a:effectLst/>
            </a:endParaRPr>
          </a:p>
        </p:txBody>
      </p:sp>
      <p:sp>
        <p:nvSpPr>
          <p:cNvPr id="7" name="TextBox 6">
            <a:extLst>
              <a:ext uri="{FF2B5EF4-FFF2-40B4-BE49-F238E27FC236}">
                <a16:creationId xmlns:a16="http://schemas.microsoft.com/office/drawing/2014/main" id="{931DE83C-E85F-2331-8110-3E26C4EF9F9F}"/>
              </a:ext>
            </a:extLst>
          </p:cNvPr>
          <p:cNvSpPr txBox="1"/>
          <p:nvPr/>
        </p:nvSpPr>
        <p:spPr>
          <a:xfrm>
            <a:off x="4578794" y="3602152"/>
            <a:ext cx="4255349" cy="261610"/>
          </a:xfrm>
          <a:prstGeom prst="rect">
            <a:avLst/>
          </a:prstGeom>
          <a:solidFill>
            <a:srgbClr val="92D050"/>
          </a:solidFill>
        </p:spPr>
        <p:txBody>
          <a:bodyPr wrap="square" rtlCol="0">
            <a:spAutoFit/>
          </a:bodyPr>
          <a:lstStyle/>
          <a:p>
            <a:pPr algn="ctr"/>
            <a:r>
              <a:rPr lang="en-GB" sz="1100" b="1" dirty="0">
                <a:effectLst/>
                <a:latin typeface="Arial" panose="020B0604020202020204" pitchFamily="34" charset="0"/>
              </a:rPr>
              <a:t>Actions towards success metric </a:t>
            </a:r>
            <a:endParaRPr lang="en-GB" sz="1100" dirty="0">
              <a:effectLst/>
            </a:endParaRPr>
          </a:p>
        </p:txBody>
      </p:sp>
    </p:spTree>
    <p:extLst>
      <p:ext uri="{BB962C8B-B14F-4D97-AF65-F5344CB8AC3E}">
        <p14:creationId xmlns:p14="http://schemas.microsoft.com/office/powerpoint/2010/main" val="2769317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D2A0-DF50-196C-3FFE-99E817A3497A}"/>
              </a:ext>
            </a:extLst>
          </p:cNvPr>
          <p:cNvSpPr txBox="1">
            <a:spLocks/>
          </p:cNvSpPr>
          <p:nvPr/>
        </p:nvSpPr>
        <p:spPr>
          <a:xfrm>
            <a:off x="190831" y="1035375"/>
            <a:ext cx="5693134" cy="66079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b="1" i="0" kern="1200">
                <a:solidFill>
                  <a:srgbClr val="768D99"/>
                </a:solidFill>
                <a:latin typeface="Arial" panose="020B0604020202020204" pitchFamily="34" charset="0"/>
                <a:ea typeface="+mj-ea"/>
                <a:cs typeface="Arial" panose="020B0604020202020204" pitchFamily="34" charset="0"/>
              </a:defRPr>
            </a:lvl1pPr>
          </a:lstStyle>
          <a:p>
            <a:endParaRPr lang="en-US" dirty="0"/>
          </a:p>
        </p:txBody>
      </p:sp>
      <p:sp>
        <p:nvSpPr>
          <p:cNvPr id="3" name="Subtitle 2">
            <a:extLst>
              <a:ext uri="{FF2B5EF4-FFF2-40B4-BE49-F238E27FC236}">
                <a16:creationId xmlns:a16="http://schemas.microsoft.com/office/drawing/2014/main" id="{F4A1749A-0031-C0EF-C64A-5106A5CC7053}"/>
              </a:ext>
            </a:extLst>
          </p:cNvPr>
          <p:cNvSpPr txBox="1">
            <a:spLocks/>
          </p:cNvSpPr>
          <p:nvPr/>
        </p:nvSpPr>
        <p:spPr>
          <a:xfrm>
            <a:off x="278292" y="2895155"/>
            <a:ext cx="8444285" cy="29393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768D9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200" dirty="0">
              <a:solidFill>
                <a:schemeClr val="tx1"/>
              </a:solidFill>
            </a:endParaRPr>
          </a:p>
        </p:txBody>
      </p:sp>
      <p:sp>
        <p:nvSpPr>
          <p:cNvPr id="5" name="TextBox 4">
            <a:extLst>
              <a:ext uri="{FF2B5EF4-FFF2-40B4-BE49-F238E27FC236}">
                <a16:creationId xmlns:a16="http://schemas.microsoft.com/office/drawing/2014/main" id="{4B215942-C378-4875-D75D-760F4B27BFCF}"/>
              </a:ext>
            </a:extLst>
          </p:cNvPr>
          <p:cNvSpPr txBox="1"/>
          <p:nvPr/>
        </p:nvSpPr>
        <p:spPr>
          <a:xfrm>
            <a:off x="169012" y="897846"/>
            <a:ext cx="8587410" cy="492443"/>
          </a:xfrm>
          <a:prstGeom prst="rect">
            <a:avLst/>
          </a:prstGeom>
          <a:noFill/>
        </p:spPr>
        <p:txBody>
          <a:bodyPr wrap="square">
            <a:spAutoFit/>
          </a:bodyPr>
          <a:lstStyle/>
          <a:p>
            <a:pPr algn="l" fontAlgn="base"/>
            <a:r>
              <a:rPr lang="en-GB" sz="1400" b="1" i="0" u="none" strike="noStrike" dirty="0">
                <a:effectLst/>
                <a:latin typeface="Arial" panose="020B0604020202020204" pitchFamily="34" charset="0"/>
                <a:cs typeface="Arial" panose="020B0604020202020204" pitchFamily="34" charset="0"/>
              </a:rPr>
              <a:t>High impact action </a:t>
            </a:r>
            <a:r>
              <a:rPr lang="en-GB" sz="1400" b="1" dirty="0">
                <a:latin typeface="Arial" panose="020B0604020202020204" pitchFamily="34" charset="0"/>
                <a:cs typeface="Arial" panose="020B0604020202020204" pitchFamily="34" charset="0"/>
              </a:rPr>
              <a:t>5 </a:t>
            </a:r>
            <a:r>
              <a:rPr lang="en-GB" sz="1200" b="1" i="0" u="none" strike="noStrike" dirty="0">
                <a:solidFill>
                  <a:schemeClr val="accent1"/>
                </a:solidFill>
                <a:effectLst/>
                <a:latin typeface="Arial" panose="020B0604020202020204" pitchFamily="34" charset="0"/>
                <a:cs typeface="Arial" panose="020B0604020202020204" pitchFamily="34" charset="0"/>
              </a:rPr>
              <a:t>[ PILLAR: Recruitment, development and career progression ]</a:t>
            </a:r>
          </a:p>
          <a:p>
            <a:pPr algn="l" fontAlgn="base"/>
            <a:r>
              <a:rPr lang="en-GB" sz="1200" i="0" u="none" strike="noStrike" dirty="0">
                <a:solidFill>
                  <a:srgbClr val="202A30"/>
                </a:solidFill>
                <a:effectLst/>
                <a:latin typeface="Arial" panose="020B0604020202020204" pitchFamily="34" charset="0"/>
                <a:cs typeface="Arial" panose="020B0604020202020204" pitchFamily="34" charset="0"/>
              </a:rPr>
              <a:t>Implement a comprehensive induction, onboarding and development programme for internationally-recruited staff.</a:t>
            </a:r>
          </a:p>
        </p:txBody>
      </p:sp>
      <p:sp>
        <p:nvSpPr>
          <p:cNvPr id="12" name="TextBox 11">
            <a:extLst>
              <a:ext uri="{FF2B5EF4-FFF2-40B4-BE49-F238E27FC236}">
                <a16:creationId xmlns:a16="http://schemas.microsoft.com/office/drawing/2014/main" id="{F6818301-6EE0-61CD-FEE1-F04BF2265CF7}"/>
              </a:ext>
            </a:extLst>
          </p:cNvPr>
          <p:cNvSpPr txBox="1"/>
          <p:nvPr/>
        </p:nvSpPr>
        <p:spPr>
          <a:xfrm>
            <a:off x="81548" y="3867273"/>
            <a:ext cx="4381169" cy="2169825"/>
          </a:xfrm>
          <a:prstGeom prst="rect">
            <a:avLst/>
          </a:prstGeom>
          <a:noFill/>
        </p:spPr>
        <p:txBody>
          <a:bodyPr wrap="square" rtlCol="0">
            <a:spAutoFit/>
          </a:bodyPr>
          <a:lstStyle/>
          <a:p>
            <a:pPr marL="171450" indent="-171450">
              <a:buFont typeface="Arial" panose="020B0604020202020204" pitchFamily="34" charset="0"/>
              <a:buChar char="•"/>
            </a:pPr>
            <a:r>
              <a:rPr lang="en-GB" sz="900" dirty="0">
                <a:effectLst/>
                <a:latin typeface="ArialMT"/>
              </a:rPr>
              <a:t>We send assessment tools before arrival from the education lead, conduct comprehensive international recruit inductions and Welcome Meetings via Microsoft Teams. We have been awarded the NHS Pastoral Care Quality Award.</a:t>
            </a:r>
          </a:p>
          <a:p>
            <a:pPr marL="171450" indent="-171450">
              <a:buFont typeface="Arial" panose="020B0604020202020204" pitchFamily="34" charset="0"/>
              <a:buChar char="•"/>
            </a:pPr>
            <a:r>
              <a:rPr lang="en-GB" sz="900" dirty="0">
                <a:effectLst/>
                <a:latin typeface="ArialMT"/>
              </a:rPr>
              <a:t>We have a well established support for our international graduate nurses  </a:t>
            </a:r>
          </a:p>
          <a:p>
            <a:pPr marL="171450" indent="-171450">
              <a:buFont typeface="Arial" panose="020B0604020202020204" pitchFamily="34" charset="0"/>
              <a:buChar char="•"/>
            </a:pPr>
            <a:r>
              <a:rPr lang="en-GB" sz="900" dirty="0">
                <a:effectLst/>
                <a:latin typeface="ArialMT"/>
              </a:rPr>
              <a:t>We have developed the International Medical Induction Booklet </a:t>
            </a:r>
          </a:p>
          <a:p>
            <a:pPr marL="171450" indent="-171450">
              <a:buFont typeface="Arial" panose="020B0604020202020204" pitchFamily="34" charset="0"/>
              <a:buChar char="•"/>
            </a:pPr>
            <a:r>
              <a:rPr lang="en-GB" sz="900" dirty="0">
                <a:effectLst/>
                <a:latin typeface="ArialMT"/>
              </a:rPr>
              <a:t>peer support and information to assist international recruits in settling in.</a:t>
            </a:r>
          </a:p>
          <a:p>
            <a:pPr marL="171450" indent="-171450">
              <a:buFont typeface="Arial" panose="020B0604020202020204" pitchFamily="34" charset="0"/>
              <a:buChar char="•"/>
            </a:pPr>
            <a:r>
              <a:rPr lang="en-GB" sz="900" dirty="0">
                <a:effectLst/>
                <a:latin typeface="ArialMT"/>
              </a:rPr>
              <a:t>There is Pastoral </a:t>
            </a:r>
            <a:r>
              <a:rPr lang="en-GB" sz="900" dirty="0">
                <a:latin typeface="ArialMT"/>
              </a:rPr>
              <a:t>S</a:t>
            </a:r>
            <a:r>
              <a:rPr lang="en-GB" sz="900" dirty="0">
                <a:effectLst/>
                <a:latin typeface="ArialMT"/>
              </a:rPr>
              <a:t>upport Lead and the Education Leads.</a:t>
            </a:r>
          </a:p>
          <a:p>
            <a:pPr marL="171450" indent="-171450">
              <a:buFont typeface="Arial" panose="020B0604020202020204" pitchFamily="34" charset="0"/>
              <a:buChar char="•"/>
            </a:pPr>
            <a:r>
              <a:rPr lang="en-GB" sz="900" dirty="0">
                <a:effectLst/>
                <a:latin typeface="ArialMT"/>
              </a:rPr>
              <a:t>We organise networking events to encourage connections among international recruits and keep them updated.</a:t>
            </a:r>
          </a:p>
          <a:p>
            <a:pPr marL="171450" indent="-171450">
              <a:buFont typeface="Arial" panose="020B0604020202020204" pitchFamily="34" charset="0"/>
              <a:buChar char="•"/>
            </a:pPr>
            <a:r>
              <a:rPr lang="en-GB" sz="900" dirty="0">
                <a:effectLst/>
                <a:latin typeface="ArialMT"/>
              </a:rPr>
              <a:t>We offer support to international recruits with NMC processes, signposting, and visa-related matters.</a:t>
            </a:r>
          </a:p>
          <a:p>
            <a:pPr marL="171450" indent="-171450">
              <a:buFont typeface="Arial" panose="020B0604020202020204" pitchFamily="34" charset="0"/>
              <a:buChar char="•"/>
            </a:pPr>
            <a:r>
              <a:rPr lang="en-GB" sz="900" dirty="0">
                <a:effectLst/>
                <a:latin typeface="ArialMT"/>
              </a:rPr>
              <a:t>We are increasing the frequency of events and programs to ease the cultural transition of internationally trained graduates.</a:t>
            </a:r>
          </a:p>
          <a:p>
            <a:pPr marL="171450" indent="-171450">
              <a:buFont typeface="Arial" panose="020B0604020202020204" pitchFamily="34" charset="0"/>
              <a:buChar char="•"/>
            </a:pPr>
            <a:endParaRPr lang="en-GB" sz="900" dirty="0"/>
          </a:p>
        </p:txBody>
      </p:sp>
      <p:sp>
        <p:nvSpPr>
          <p:cNvPr id="13" name="TextBox 12">
            <a:extLst>
              <a:ext uri="{FF2B5EF4-FFF2-40B4-BE49-F238E27FC236}">
                <a16:creationId xmlns:a16="http://schemas.microsoft.com/office/drawing/2014/main" id="{B1322883-254F-0A03-E2B2-23D4F8815BA5}"/>
              </a:ext>
            </a:extLst>
          </p:cNvPr>
          <p:cNvSpPr txBox="1"/>
          <p:nvPr/>
        </p:nvSpPr>
        <p:spPr>
          <a:xfrm>
            <a:off x="4542994" y="3790328"/>
            <a:ext cx="4231969" cy="1615827"/>
          </a:xfrm>
          <a:prstGeom prst="rect">
            <a:avLst/>
          </a:prstGeom>
          <a:noFill/>
        </p:spPr>
        <p:txBody>
          <a:bodyPr wrap="square" rtlCol="0">
            <a:spAutoFit/>
          </a:bodyPr>
          <a:lstStyle/>
          <a:p>
            <a:pPr marL="171450" indent="-171450">
              <a:buFont typeface="Wingdings" pitchFamily="2" charset="2"/>
              <a:buChar char="Ø"/>
            </a:pPr>
            <a:r>
              <a:rPr lang="en-GB" sz="900" dirty="0">
                <a:effectLst/>
                <a:latin typeface="ArialMT"/>
              </a:rPr>
              <a:t>International staff will be actively involved in developing robust talent pipelines, promoting diversity and inclusion.</a:t>
            </a:r>
          </a:p>
          <a:p>
            <a:pPr marL="171450" indent="-171450">
              <a:buFont typeface="Wingdings" pitchFamily="2" charset="2"/>
              <a:buChar char="Ø"/>
            </a:pPr>
            <a:r>
              <a:rPr lang="en-GB" sz="900" dirty="0">
                <a:effectLst/>
                <a:latin typeface="ArialMT"/>
              </a:rPr>
              <a:t>Produce cultural training and a manager’s guide for international recruitment to support both sides of the transition.</a:t>
            </a:r>
            <a:endParaRPr lang="en-GB" sz="900" dirty="0">
              <a:latin typeface="ArialMT"/>
            </a:endParaRPr>
          </a:p>
          <a:p>
            <a:pPr marL="171450" indent="-171450">
              <a:buFont typeface="Wingdings" pitchFamily="2" charset="2"/>
              <a:buChar char="Ø"/>
            </a:pPr>
            <a:r>
              <a:rPr lang="en-GB" sz="900" dirty="0">
                <a:effectLst/>
                <a:latin typeface="ArialMT"/>
              </a:rPr>
              <a:t>We have been successful for the ‘Ask Aunty’ implementation programme to support internationally trained staff.</a:t>
            </a:r>
          </a:p>
          <a:p>
            <a:pPr marL="171450" indent="-171450">
              <a:buFont typeface="Wingdings" pitchFamily="2" charset="2"/>
              <a:buChar char="Ø"/>
            </a:pPr>
            <a:r>
              <a:rPr lang="en-GB" sz="900" dirty="0">
                <a:effectLst/>
                <a:latin typeface="ArialMT"/>
              </a:rPr>
              <a:t>Maintain promotion of our inclusion training program includes sessions on cultural competence and inclusion to help foster an inclusive workplace culture.</a:t>
            </a:r>
          </a:p>
          <a:p>
            <a:pPr marL="171450" indent="-171450">
              <a:buFont typeface="Wingdings" pitchFamily="2" charset="2"/>
              <a:buChar char="Ø"/>
            </a:pPr>
            <a:r>
              <a:rPr lang="en-GB" sz="900" dirty="0">
                <a:effectLst/>
                <a:latin typeface="ArialMT"/>
              </a:rPr>
              <a:t>Agree on a process to track the experiences and effectiveness of our international recruits.</a:t>
            </a:r>
          </a:p>
        </p:txBody>
      </p:sp>
      <p:sp>
        <p:nvSpPr>
          <p:cNvPr id="6" name="TextBox 5">
            <a:extLst>
              <a:ext uri="{FF2B5EF4-FFF2-40B4-BE49-F238E27FC236}">
                <a16:creationId xmlns:a16="http://schemas.microsoft.com/office/drawing/2014/main" id="{31139DDE-243A-B265-01BA-764B3688E631}"/>
              </a:ext>
            </a:extLst>
          </p:cNvPr>
          <p:cNvSpPr txBox="1"/>
          <p:nvPr/>
        </p:nvSpPr>
        <p:spPr>
          <a:xfrm>
            <a:off x="138975" y="1950316"/>
            <a:ext cx="8030932" cy="1323439"/>
          </a:xfrm>
          <a:prstGeom prst="rect">
            <a:avLst/>
          </a:prstGeom>
          <a:noFill/>
        </p:spPr>
        <p:txBody>
          <a:bodyPr wrap="square">
            <a:spAutoFit/>
          </a:bodyPr>
          <a:lstStyle/>
          <a:p>
            <a:r>
              <a:rPr lang="en-GB" sz="1000" b="1" dirty="0">
                <a:solidFill>
                  <a:srgbClr val="0072BC"/>
                </a:solidFill>
                <a:effectLst/>
                <a:latin typeface="Arial" panose="020B0604020202020204" pitchFamily="34" charset="0"/>
              </a:rPr>
              <a:t>Actions: </a:t>
            </a:r>
            <a:endParaRPr lang="en-GB" sz="1000" dirty="0">
              <a:solidFill>
                <a:srgbClr val="0072BC"/>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effectLst/>
                <a:latin typeface="Arial" panose="020B0604020202020204" pitchFamily="34" charset="0"/>
                <a:cs typeface="Arial" panose="020B0604020202020204" pitchFamily="34" charset="0"/>
              </a:rPr>
              <a:t>Before they join, ensure international recruits receive clear communication, guidance and support around their conditions of employment; (By March 2024)</a:t>
            </a:r>
          </a:p>
          <a:p>
            <a:pPr marL="171450" indent="-171450">
              <a:buFont typeface="Arial" panose="020B0604020202020204" pitchFamily="34" charset="0"/>
              <a:buChar char="•"/>
            </a:pPr>
            <a:r>
              <a:rPr lang="en-GB" sz="1000" dirty="0">
                <a:effectLst/>
                <a:latin typeface="Arial" panose="020B0604020202020204" pitchFamily="34" charset="0"/>
                <a:cs typeface="Arial" panose="020B0604020202020204" pitchFamily="34" charset="0"/>
              </a:rPr>
              <a:t>Create comprehensive onboarding programmes for international recruits, drawing on best practice. The effectiveness of the welcome, pastoral support and induction can be measured from, for example, turnover, staff survey results and cohort feedback. (By March 2024)</a:t>
            </a:r>
          </a:p>
          <a:p>
            <a:pPr marL="171450" indent="-171450">
              <a:buFont typeface="Arial" panose="020B0604020202020204" pitchFamily="34" charset="0"/>
              <a:buChar char="•"/>
            </a:pPr>
            <a:r>
              <a:rPr lang="en-GB" sz="1000" dirty="0">
                <a:effectLst/>
                <a:latin typeface="Arial" panose="020B0604020202020204" pitchFamily="34" charset="0"/>
                <a:cs typeface="Arial" panose="020B0604020202020204" pitchFamily="34" charset="0"/>
              </a:rPr>
              <a:t>Line managers and teams who welcome international recruits must maintain their own cultural awareness to create inclusive team cultures that embed psychological safety. (By March 2024).</a:t>
            </a:r>
          </a:p>
          <a:p>
            <a:pPr marL="171450" indent="-171450">
              <a:buFont typeface="Arial" panose="020B0604020202020204" pitchFamily="34" charset="0"/>
              <a:buChar char="•"/>
            </a:pPr>
            <a:r>
              <a:rPr lang="en-GB" sz="1000" dirty="0">
                <a:effectLst/>
                <a:latin typeface="Arial" panose="020B0604020202020204" pitchFamily="34" charset="0"/>
                <a:cs typeface="Arial" panose="020B0604020202020204" pitchFamily="34" charset="0"/>
              </a:rPr>
              <a:t>Give international recruits access to the same development opportunities as the wider workforce. (By March 2024).</a:t>
            </a:r>
          </a:p>
        </p:txBody>
      </p:sp>
      <p:sp>
        <p:nvSpPr>
          <p:cNvPr id="16" name="TextBox 15">
            <a:extLst>
              <a:ext uri="{FF2B5EF4-FFF2-40B4-BE49-F238E27FC236}">
                <a16:creationId xmlns:a16="http://schemas.microsoft.com/office/drawing/2014/main" id="{08B168A0-045C-C905-2AF0-909053BC0CA6}"/>
              </a:ext>
            </a:extLst>
          </p:cNvPr>
          <p:cNvSpPr txBox="1"/>
          <p:nvPr/>
        </p:nvSpPr>
        <p:spPr>
          <a:xfrm>
            <a:off x="149485" y="1327671"/>
            <a:ext cx="8444285" cy="584775"/>
          </a:xfrm>
          <a:prstGeom prst="rect">
            <a:avLst/>
          </a:prstGeom>
          <a:noFill/>
        </p:spPr>
        <p:txBody>
          <a:bodyPr wrap="square">
            <a:spAutoFit/>
          </a:bodyPr>
          <a:lstStyle/>
          <a:p>
            <a:r>
              <a:rPr lang="en-GB" sz="1200" b="1" dirty="0">
                <a:solidFill>
                  <a:srgbClr val="0072BC"/>
                </a:solidFill>
                <a:latin typeface="Arial" panose="020B0604020202020204" pitchFamily="34" charset="0"/>
              </a:rPr>
              <a:t>NHS &amp; ICB </a:t>
            </a:r>
            <a:r>
              <a:rPr lang="en-GB" sz="1200" b="1" dirty="0">
                <a:solidFill>
                  <a:schemeClr val="accent1"/>
                </a:solidFill>
                <a:effectLst/>
                <a:latin typeface="Arial" panose="020B0604020202020204" pitchFamily="34" charset="0"/>
                <a:cs typeface="Arial" panose="020B0604020202020204" pitchFamily="34" charset="0"/>
              </a:rPr>
              <a:t>Success Metric </a:t>
            </a:r>
            <a:endParaRPr lang="en-GB" sz="1200" dirty="0">
              <a:solidFill>
                <a:schemeClr val="accent1"/>
              </a:solidFill>
              <a:effectLst/>
              <a:latin typeface="Arial" panose="020B0604020202020204" pitchFamily="34" charset="0"/>
              <a:cs typeface="Arial" panose="020B0604020202020204" pitchFamily="34" charset="0"/>
            </a:endParaRPr>
          </a:p>
          <a:p>
            <a:r>
              <a:rPr lang="en-GB" sz="1000" dirty="0">
                <a:effectLst/>
                <a:latin typeface="Arial" panose="020B0604020202020204" pitchFamily="34" charset="0"/>
                <a:cs typeface="Arial" panose="020B0604020202020204" pitchFamily="34" charset="0"/>
              </a:rPr>
              <a:t>• 5a. Sense of belonging for internationally recruited staff. (NHS Staff Survey)</a:t>
            </a:r>
          </a:p>
          <a:p>
            <a:r>
              <a:rPr lang="en-GB" sz="1000" dirty="0">
                <a:effectLst/>
                <a:latin typeface="Arial" panose="020B0604020202020204" pitchFamily="34" charset="0"/>
                <a:cs typeface="Arial" panose="020B0604020202020204" pitchFamily="34" charset="0"/>
              </a:rPr>
              <a:t>• 5b. Reduction in instances of bullying and harassment from team/line manager experienced by (internationally recruited staff). (NHS Staff Survey)</a:t>
            </a:r>
          </a:p>
        </p:txBody>
      </p:sp>
      <p:sp>
        <p:nvSpPr>
          <p:cNvPr id="4" name="TextBox 3">
            <a:extLst>
              <a:ext uri="{FF2B5EF4-FFF2-40B4-BE49-F238E27FC236}">
                <a16:creationId xmlns:a16="http://schemas.microsoft.com/office/drawing/2014/main" id="{DC4DF24F-F6DE-7C11-9659-F40531E3238E}"/>
              </a:ext>
            </a:extLst>
          </p:cNvPr>
          <p:cNvSpPr txBox="1"/>
          <p:nvPr/>
        </p:nvSpPr>
        <p:spPr>
          <a:xfrm>
            <a:off x="278292" y="3388608"/>
            <a:ext cx="4168418" cy="261610"/>
          </a:xfrm>
          <a:prstGeom prst="rect">
            <a:avLst/>
          </a:prstGeom>
          <a:solidFill>
            <a:srgbClr val="FFC000"/>
          </a:solidFill>
        </p:spPr>
        <p:txBody>
          <a:bodyPr wrap="square" rtlCol="0">
            <a:spAutoFit/>
          </a:bodyPr>
          <a:lstStyle/>
          <a:p>
            <a:pPr algn="ctr"/>
            <a:r>
              <a:rPr lang="en-GB" sz="1100" b="1" dirty="0">
                <a:effectLst/>
                <a:latin typeface="Arial" panose="020B0604020202020204" pitchFamily="34" charset="0"/>
              </a:rPr>
              <a:t>Current progress against success metric </a:t>
            </a:r>
            <a:endParaRPr lang="en-GB" sz="1100" dirty="0">
              <a:effectLst/>
            </a:endParaRPr>
          </a:p>
        </p:txBody>
      </p:sp>
      <p:sp>
        <p:nvSpPr>
          <p:cNvPr id="7" name="TextBox 6">
            <a:extLst>
              <a:ext uri="{FF2B5EF4-FFF2-40B4-BE49-F238E27FC236}">
                <a16:creationId xmlns:a16="http://schemas.microsoft.com/office/drawing/2014/main" id="{BE229CF1-09D9-C7B3-D0AA-B70940A44A74}"/>
              </a:ext>
            </a:extLst>
          </p:cNvPr>
          <p:cNvSpPr txBox="1"/>
          <p:nvPr/>
        </p:nvSpPr>
        <p:spPr>
          <a:xfrm>
            <a:off x="4606546" y="3399621"/>
            <a:ext cx="4168418" cy="261610"/>
          </a:xfrm>
          <a:prstGeom prst="rect">
            <a:avLst/>
          </a:prstGeom>
          <a:solidFill>
            <a:srgbClr val="92D050"/>
          </a:solidFill>
        </p:spPr>
        <p:txBody>
          <a:bodyPr wrap="square" rtlCol="0">
            <a:spAutoFit/>
          </a:bodyPr>
          <a:lstStyle/>
          <a:p>
            <a:pPr algn="ctr"/>
            <a:r>
              <a:rPr lang="en-GB" sz="1100" b="1" dirty="0">
                <a:effectLst/>
                <a:latin typeface="Arial" panose="020B0604020202020204" pitchFamily="34" charset="0"/>
              </a:rPr>
              <a:t>Actions towards success metric </a:t>
            </a:r>
            <a:endParaRPr lang="en-GB" sz="1100" dirty="0">
              <a:effectLst/>
            </a:endParaRPr>
          </a:p>
        </p:txBody>
      </p:sp>
    </p:spTree>
    <p:extLst>
      <p:ext uri="{BB962C8B-B14F-4D97-AF65-F5344CB8AC3E}">
        <p14:creationId xmlns:p14="http://schemas.microsoft.com/office/powerpoint/2010/main" val="35396744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24727</TotalTime>
  <Words>3903</Words>
  <Application>Microsoft Office PowerPoint</Application>
  <PresentationFormat>On-screen Show (4:3)</PresentationFormat>
  <Paragraphs>231</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ArialMT</vt:lpstr>
      <vt:lpstr>Calibri</vt:lpstr>
      <vt:lpstr>Inter</vt:lpstr>
      <vt:lpstr>SymbolMT</vt:lpstr>
      <vt:lpstr>Wingdings</vt:lpstr>
      <vt:lpstr>Office Theme</vt:lpstr>
      <vt:lpstr>PowerPoint Presentation</vt:lpstr>
      <vt:lpstr>PowerPoint Presentation</vt:lpstr>
      <vt:lpstr>Some of Our EDI Highlights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ANJOYEB, Simon (WHITTINGTON HEALTH NHS TRUST)</cp:lastModifiedBy>
  <cp:revision>137</cp:revision>
  <dcterms:created xsi:type="dcterms:W3CDTF">2023-09-29T11:45:52Z</dcterms:created>
  <dcterms:modified xsi:type="dcterms:W3CDTF">2025-07-29T12:39:06Z</dcterms:modified>
</cp:coreProperties>
</file>